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320" r:id="rId2"/>
    <p:sldId id="256" r:id="rId3"/>
    <p:sldId id="306" r:id="rId4"/>
    <p:sldId id="310" r:id="rId5"/>
    <p:sldId id="257" r:id="rId6"/>
    <p:sldId id="258" r:id="rId7"/>
    <p:sldId id="286" r:id="rId8"/>
    <p:sldId id="289" r:id="rId9"/>
    <p:sldId id="317" r:id="rId10"/>
    <p:sldId id="314" r:id="rId11"/>
    <p:sldId id="285" r:id="rId12"/>
    <p:sldId id="287" r:id="rId13"/>
    <p:sldId id="288" r:id="rId14"/>
    <p:sldId id="290" r:id="rId15"/>
    <p:sldId id="291" r:id="rId16"/>
    <p:sldId id="292" r:id="rId17"/>
    <p:sldId id="293" r:id="rId18"/>
    <p:sldId id="294" r:id="rId19"/>
    <p:sldId id="315" r:id="rId20"/>
    <p:sldId id="316" r:id="rId21"/>
    <p:sldId id="295" r:id="rId22"/>
    <p:sldId id="296" r:id="rId23"/>
    <p:sldId id="305" r:id="rId24"/>
    <p:sldId id="313" r:id="rId25"/>
    <p:sldId id="297" r:id="rId26"/>
    <p:sldId id="298" r:id="rId27"/>
    <p:sldId id="299" r:id="rId28"/>
    <p:sldId id="309" r:id="rId29"/>
    <p:sldId id="308" r:id="rId30"/>
    <p:sldId id="260" r:id="rId31"/>
    <p:sldId id="271" r:id="rId32"/>
    <p:sldId id="277" r:id="rId33"/>
    <p:sldId id="302" r:id="rId34"/>
    <p:sldId id="267" r:id="rId35"/>
    <p:sldId id="268" r:id="rId36"/>
    <p:sldId id="270" r:id="rId37"/>
    <p:sldId id="272" r:id="rId38"/>
    <p:sldId id="275" r:id="rId39"/>
    <p:sldId id="278" r:id="rId40"/>
    <p:sldId id="279" r:id="rId41"/>
    <p:sldId id="282" r:id="rId42"/>
    <p:sldId id="283" r:id="rId43"/>
    <p:sldId id="259" r:id="rId44"/>
    <p:sldId id="284" r:id="rId45"/>
    <p:sldId id="319" r:id="rId46"/>
    <p:sldId id="262" r:id="rId47"/>
    <p:sldId id="265" r:id="rId48"/>
    <p:sldId id="263" r:id="rId49"/>
    <p:sldId id="264" r:id="rId50"/>
    <p:sldId id="266" r:id="rId51"/>
    <p:sldId id="318" r:id="rId52"/>
    <p:sldId id="303" r:id="rId53"/>
    <p:sldId id="304" r:id="rId54"/>
    <p:sldId id="300" r:id="rId55"/>
    <p:sldId id="301" r:id="rId5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1"/>
    <p:restoredTop sz="80251" autoAdjust="0"/>
  </p:normalViewPr>
  <p:slideViewPr>
    <p:cSldViewPr snapToGrid="0" snapToObjects="1">
      <p:cViewPr varScale="1">
        <p:scale>
          <a:sx n="56" d="100"/>
          <a:sy n="56" d="100"/>
        </p:scale>
        <p:origin x="103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8A060-97D6-8F4B-AA79-4BCE06434F64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C83C9-3DF5-4240-9ED8-79EBD8A011B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5487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3999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Specific – precise</a:t>
            </a:r>
            <a:r>
              <a:rPr lang="sv-SE" baseline="0" dirty="0" smtClean="0"/>
              <a:t> outcome</a:t>
            </a:r>
          </a:p>
          <a:p>
            <a:r>
              <a:rPr lang="sv-SE" baseline="0" dirty="0" smtClean="0"/>
              <a:t>Measurable – a definied element to demonstrate the outcome</a:t>
            </a:r>
          </a:p>
          <a:p>
            <a:r>
              <a:rPr lang="sv-SE" baseline="0" dirty="0" smtClean="0"/>
              <a:t>Achievable – realistic given the contstraints (frame) of time resources</a:t>
            </a:r>
          </a:p>
          <a:p>
            <a:r>
              <a:rPr lang="sv-SE" baseline="0" dirty="0" smtClean="0"/>
              <a:t>Relevant – Directly linked to a goal</a:t>
            </a:r>
          </a:p>
          <a:p>
            <a:r>
              <a:rPr lang="sv-SE" baseline="0" dirty="0" smtClean="0"/>
              <a:t>Timely – Oncludes when the outcomes would be achieved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C83C9-3DF5-4240-9ED8-79EBD8A011B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3880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10 minutes exercise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C83C9-3DF5-4240-9ED8-79EBD8A011B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600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25-30 minutes exercise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C83C9-3DF5-4240-9ED8-79EBD8A011B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5891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C83C9-3DF5-4240-9ED8-79EBD8A011BE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7592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863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47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519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1173" y="188640"/>
            <a:ext cx="11137237" cy="53437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27382" y="946298"/>
            <a:ext cx="11137237" cy="48498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C61F16"/>
              </a:buClr>
              <a:defRPr sz="18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buClr>
                <a:srgbClr val="C61F16"/>
              </a:buClr>
              <a:defRPr sz="16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</p:spTree>
    <p:extLst>
      <p:ext uri="{BB962C8B-B14F-4D97-AF65-F5344CB8AC3E}">
        <p14:creationId xmlns:p14="http://schemas.microsoft.com/office/powerpoint/2010/main" val="922957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LIXIR-thank-you">
  <p:cSld name="1_ELIXIR-thank-you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 descr="elixir_helix_200_2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8682" y="-26988"/>
            <a:ext cx="12240684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 descr="Excelerate_whitebackgroun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70873" y="5374689"/>
            <a:ext cx="2425174" cy="897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0951" y="5398563"/>
            <a:ext cx="1368383" cy="87400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/>
          <p:nvPr/>
        </p:nvSpPr>
        <p:spPr>
          <a:xfrm>
            <a:off x="276727" y="6336051"/>
            <a:ext cx="506245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ELIXIR-EXCELERATE is funded by the European Commission within the Research Infrastructures programme of Horizon 2020, grant agreement number 676559.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1453286" y="3356993"/>
            <a:ext cx="1036320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1" i="0" u="none" strike="noStrike" cap="non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54151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XCELERATE slide content">
  <p:cSld name="1_EXCELERATE slide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 descr="Excelerate_whitebackgroun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3201" y="5798634"/>
            <a:ext cx="2129367" cy="779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0868" y="5786024"/>
            <a:ext cx="1335617" cy="84496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719667" y="6200777"/>
            <a:ext cx="529612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8640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859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27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402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207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1939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623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426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7D731-A55F-6643-9C67-22B2B224660B}" type="datetimeFigureOut">
              <a:rPr lang="fr-FR" smtClean="0"/>
              <a:t>16/05/2019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0A9FE-7660-CE47-9FC1-B77921D014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094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palagi/EXCELERATE-TtT/blob/master/TtT_session_3.md#sessions" TargetMode="External"/><Relationship Id="rId7" Type="http://schemas.openxmlformats.org/officeDocument/2006/relationships/hyperlink" Target="https://github.com/ppalagi/EXCELERATE-TtT/blob/master/TtT_session_3.md#rooms" TargetMode="External"/><Relationship Id="rId2" Type="http://schemas.openxmlformats.org/officeDocument/2006/relationships/hyperlink" Target="https://github.com/ppalagi/EXCELERATE-TtT/blob/master/TtT_session_3.md#conceptmap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ppalagi/EXCELERATE-TtT/blob/master/TtT_session_3.md#reproducibility" TargetMode="External"/><Relationship Id="rId5" Type="http://schemas.openxmlformats.org/officeDocument/2006/relationships/hyperlink" Target="https://github.com/ppalagi/EXCELERATE-TtT/blob/master/TtT_session_3.md#repositories" TargetMode="External"/><Relationship Id="rId4" Type="http://schemas.openxmlformats.org/officeDocument/2006/relationships/hyperlink" Target="https://github.com/ppalagi/EXCELERATE-TtT/blob/master/TtT_session_3.md#desig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palagi/EXCELERATE-TtT/blob/master/TtT_session_4.md#short" TargetMode="External"/><Relationship Id="rId3" Type="http://schemas.openxmlformats.org/officeDocument/2006/relationships/hyperlink" Target="https://github.com/ppalagi/EXCELERATE-TtT/blob/master/TtT_session_4.md#diagnostic" TargetMode="External"/><Relationship Id="rId7" Type="http://schemas.openxmlformats.org/officeDocument/2006/relationships/hyperlink" Target="https://github.com/ppalagi/EXCELERATE-TtT/blob/master/TtT_session_4.md#systematic" TargetMode="External"/><Relationship Id="rId2" Type="http://schemas.openxmlformats.org/officeDocument/2006/relationships/hyperlink" Target="https://github.com/ppalagi/EXCELERATE-TtT/blob/master/TtT_session_4.md#introduction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ppalagi/EXCELERATE-TtT/blob/master/TtT_session_4.md#feedbackfrom" TargetMode="External"/><Relationship Id="rId5" Type="http://schemas.openxmlformats.org/officeDocument/2006/relationships/hyperlink" Target="https://github.com/ppalagi/EXCELERATE-TtT/blob/master/TtT_session_4.md#summative" TargetMode="External"/><Relationship Id="rId4" Type="http://schemas.openxmlformats.org/officeDocument/2006/relationships/hyperlink" Target="https://github.com/ppalagi/EXCELERATE-TtT/blob/master/TtT_session_4.md#feedback" TargetMode="External"/><Relationship Id="rId9" Type="http://schemas.openxmlformats.org/officeDocument/2006/relationships/hyperlink" Target="https://github.com/ppalagi/EXCELERATE-TtT/blob/master/TtT_session_4.md#deali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palagi/EXCELERATE-TtT/blob/master/docs/angelo_and_cross_assessment_techniques.pdf" TargetMode="Externa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palagi/EXCELERATE-TtT/blob/master/TtT_session_3.md#sessions" TargetMode="External"/><Relationship Id="rId7" Type="http://schemas.openxmlformats.org/officeDocument/2006/relationships/hyperlink" Target="https://github.com/ppalagi/EXCELERATE-TtT/blob/master/TtT_session_3.md#rooms" TargetMode="External"/><Relationship Id="rId2" Type="http://schemas.openxmlformats.org/officeDocument/2006/relationships/hyperlink" Target="https://github.com/ppalagi/EXCELERATE-TtT/blob/master/TtT_session_3.md#conceptmaps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ppalagi/EXCELERATE-TtT/blob/master/TtT_session_3.md#reproducibility" TargetMode="External"/><Relationship Id="rId5" Type="http://schemas.openxmlformats.org/officeDocument/2006/relationships/hyperlink" Target="https://github.com/ppalagi/EXCELERATE-TtT/blob/master/TtT_session_3.md#repositories" TargetMode="External"/><Relationship Id="rId4" Type="http://schemas.openxmlformats.org/officeDocument/2006/relationships/hyperlink" Target="https://github.com/ppalagi/EXCELERATE-TtT/blob/master/TtT_session_3.md#design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ctrTitle"/>
          </p:nvPr>
        </p:nvSpPr>
        <p:spPr>
          <a:xfrm>
            <a:off x="1587260" y="3356993"/>
            <a:ext cx="10229226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sz="5400" dirty="0"/>
              <a:t>Session, course, and </a:t>
            </a:r>
            <a:r>
              <a:rPr lang="en-GB" sz="5400" dirty="0"/>
              <a:t>materials</a:t>
            </a:r>
            <a:r>
              <a:rPr lang="fr-FR" sz="5400" dirty="0"/>
              <a:t> design</a:t>
            </a:r>
            <a:endParaRPr lang="fr-FR" sz="5400" dirty="0"/>
          </a:p>
        </p:txBody>
      </p:sp>
      <p:sp>
        <p:nvSpPr>
          <p:cNvPr id="66" name="Google Shape;66;p9"/>
          <p:cNvSpPr txBox="1"/>
          <p:nvPr/>
        </p:nvSpPr>
        <p:spPr>
          <a:xfrm>
            <a:off x="5270200" y="5611775"/>
            <a:ext cx="64863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E684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829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</a:t>
            </a:r>
            <a:r>
              <a:rPr lang="fr-FR" dirty="0" err="1" smtClean="0"/>
              <a:t>map</a:t>
            </a:r>
            <a:r>
              <a:rPr lang="fr-FR" dirty="0" smtClean="0"/>
              <a:t> – FAIR </a:t>
            </a:r>
            <a:r>
              <a:rPr lang="fr-FR" smtClean="0"/>
              <a:t>principles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8738"/>
            <a:ext cx="8567738" cy="5529262"/>
          </a:xfrm>
        </p:spPr>
      </p:pic>
    </p:spTree>
    <p:extLst>
      <p:ext uri="{BB962C8B-B14F-4D97-AF65-F5344CB8AC3E}">
        <p14:creationId xmlns:p14="http://schemas.microsoft.com/office/powerpoint/2010/main" val="7009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59" y="0"/>
            <a:ext cx="9681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6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188" y="0"/>
            <a:ext cx="7328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fr-FR" b="1" dirty="0"/>
              <a:t>Activity (</a:t>
            </a:r>
            <a:r>
              <a:rPr lang="fr-FR" b="1" dirty="0" err="1"/>
              <a:t>individual</a:t>
            </a:r>
            <a:r>
              <a:rPr lang="fr-FR" b="1" dirty="0"/>
              <a:t>)</a:t>
            </a:r>
            <a:r>
              <a:rPr lang="fr-FR" dirty="0"/>
              <a:t>: Building up </a:t>
            </a:r>
            <a:r>
              <a:rPr lang="fr-FR" dirty="0" err="1"/>
              <a:t>step</a:t>
            </a:r>
            <a:r>
              <a:rPr lang="fr-FR" dirty="0"/>
              <a:t> by </a:t>
            </a:r>
            <a:r>
              <a:rPr lang="fr-FR" dirty="0" err="1"/>
              <a:t>step</a:t>
            </a:r>
            <a:r>
              <a:rPr lang="fr-FR" dirty="0"/>
              <a:t> the design of a </a:t>
            </a:r>
            <a:r>
              <a:rPr lang="fr-FR" dirty="0" err="1"/>
              <a:t>very</a:t>
            </a:r>
            <a:r>
              <a:rPr lang="fr-FR" dirty="0"/>
              <a:t> short </a:t>
            </a:r>
            <a:r>
              <a:rPr lang="fr-FR" dirty="0" err="1" smtClean="0"/>
              <a:t>lesson</a:t>
            </a:r>
            <a:r>
              <a:rPr lang="fr-FR" dirty="0" smtClean="0"/>
              <a:t> (3’ session)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2146300"/>
            <a:ext cx="10515600" cy="4373563"/>
          </a:xfrm>
        </p:spPr>
        <p:txBody>
          <a:bodyPr>
            <a:normAutofit/>
          </a:bodyPr>
          <a:lstStyle/>
          <a:p>
            <a:r>
              <a:rPr lang="fr-FR" dirty="0" err="1"/>
              <a:t>Choose</a:t>
            </a:r>
            <a:r>
              <a:rPr lang="fr-FR" dirty="0"/>
              <a:t> a topic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think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teach</a:t>
            </a:r>
            <a:r>
              <a:rPr lang="fr-FR" dirty="0"/>
              <a:t> in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smtClean="0"/>
              <a:t>minutes - </a:t>
            </a:r>
            <a:r>
              <a:rPr lang="fr-FR" b="1" dirty="0" err="1" smtClean="0"/>
              <a:t>Any</a:t>
            </a:r>
            <a:r>
              <a:rPr lang="fr-FR" dirty="0"/>
              <a:t> </a:t>
            </a:r>
            <a:r>
              <a:rPr lang="fr-FR" b="1" dirty="0"/>
              <a:t>topic </a:t>
            </a:r>
            <a:endParaRPr lang="fr-FR" b="1" dirty="0" smtClean="0"/>
          </a:p>
          <a:p>
            <a:pPr lvl="1"/>
            <a:r>
              <a:rPr lang="fr-FR" dirty="0"/>
              <a:t>h</a:t>
            </a:r>
            <a:r>
              <a:rPr lang="fr-FR" dirty="0" smtClean="0"/>
              <a:t>ow </a:t>
            </a:r>
            <a:r>
              <a:rPr lang="fr-FR" dirty="0"/>
              <a:t>to </a:t>
            </a:r>
            <a:r>
              <a:rPr lang="fr-FR" dirty="0" err="1"/>
              <a:t>make</a:t>
            </a:r>
            <a:r>
              <a:rPr lang="fr-FR" dirty="0"/>
              <a:t> an origami </a:t>
            </a:r>
            <a:r>
              <a:rPr lang="fr-FR" dirty="0" err="1" smtClean="0"/>
              <a:t>bird</a:t>
            </a:r>
            <a:endParaRPr lang="fr-FR" dirty="0" smtClean="0"/>
          </a:p>
          <a:p>
            <a:pPr lvl="1"/>
            <a:r>
              <a:rPr lang="fr-FR" dirty="0" smtClean="0"/>
              <a:t>introduction </a:t>
            </a:r>
            <a:r>
              <a:rPr lang="fr-FR" dirty="0"/>
              <a:t>to </a:t>
            </a:r>
            <a:r>
              <a:rPr lang="fr-FR" dirty="0" err="1" smtClean="0"/>
              <a:t>biochemistry</a:t>
            </a:r>
            <a:endParaRPr lang="fr-FR" dirty="0" smtClean="0"/>
          </a:p>
          <a:p>
            <a:pPr lvl="1"/>
            <a:r>
              <a:rPr lang="fr-FR" dirty="0" smtClean="0"/>
              <a:t>how </a:t>
            </a:r>
            <a:r>
              <a:rPr lang="fr-FR" dirty="0"/>
              <a:t>bats </a:t>
            </a:r>
            <a:r>
              <a:rPr lang="fr-FR" dirty="0" err="1"/>
              <a:t>recognise</a:t>
            </a:r>
            <a:r>
              <a:rPr lang="fr-FR" dirty="0"/>
              <a:t> the </a:t>
            </a:r>
            <a:r>
              <a:rPr lang="fr-FR" dirty="0" err="1"/>
              <a:t>presence</a:t>
            </a:r>
            <a:r>
              <a:rPr lang="fr-FR" dirty="0"/>
              <a:t> of </a:t>
            </a:r>
            <a:r>
              <a:rPr lang="fr-FR" dirty="0" smtClean="0"/>
              <a:t>obstacles</a:t>
            </a:r>
          </a:p>
          <a:p>
            <a:pPr lvl="1"/>
            <a:r>
              <a:rPr lang="fr-FR" dirty="0" smtClean="0"/>
              <a:t>the </a:t>
            </a:r>
            <a:r>
              <a:rPr lang="fr-FR" dirty="0"/>
              <a:t>second </a:t>
            </a:r>
            <a:r>
              <a:rPr lang="fr-FR" dirty="0" err="1"/>
              <a:t>law</a:t>
            </a:r>
            <a:r>
              <a:rPr lang="fr-FR" dirty="0"/>
              <a:t> of </a:t>
            </a:r>
            <a:r>
              <a:rPr lang="fr-FR" dirty="0" smtClean="0"/>
              <a:t>Newton</a:t>
            </a:r>
          </a:p>
          <a:p>
            <a:pPr lvl="1"/>
            <a:r>
              <a:rPr lang="fr-FR" dirty="0" smtClean="0"/>
              <a:t>how </a:t>
            </a:r>
            <a:r>
              <a:rPr lang="fr-FR" dirty="0"/>
              <a:t>to </a:t>
            </a:r>
            <a:r>
              <a:rPr lang="fr-FR" dirty="0" err="1"/>
              <a:t>draw</a:t>
            </a:r>
            <a:r>
              <a:rPr lang="fr-FR" dirty="0"/>
              <a:t> a </a:t>
            </a:r>
            <a:r>
              <a:rPr lang="fr-FR" dirty="0" err="1"/>
              <a:t>comic</a:t>
            </a:r>
            <a:r>
              <a:rPr lang="fr-FR" dirty="0"/>
              <a:t> </a:t>
            </a:r>
            <a:r>
              <a:rPr lang="fr-FR" dirty="0" err="1"/>
              <a:t>strip</a:t>
            </a:r>
            <a:r>
              <a:rPr lang="fr-FR" dirty="0"/>
              <a:t>, </a:t>
            </a:r>
            <a:r>
              <a:rPr lang="fr-FR" dirty="0" err="1"/>
              <a:t>etc</a:t>
            </a:r>
            <a:r>
              <a:rPr lang="fr-FR" dirty="0" smtClean="0"/>
              <a:t>);</a:t>
            </a:r>
          </a:p>
          <a:p>
            <a:endParaRPr lang="fr-FR" dirty="0"/>
          </a:p>
          <a:p>
            <a:r>
              <a:rPr lang="fr-FR" dirty="0" err="1"/>
              <a:t>Draw</a:t>
            </a:r>
            <a:r>
              <a:rPr lang="fr-FR" dirty="0"/>
              <a:t> a concept </a:t>
            </a:r>
            <a:r>
              <a:rPr lang="fr-FR" dirty="0" err="1"/>
              <a:t>map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mini-session; </a:t>
            </a:r>
            <a:r>
              <a:rPr lang="fr-FR" dirty="0" err="1"/>
              <a:t>What</a:t>
            </a:r>
            <a:r>
              <a:rPr lang="fr-FR" dirty="0"/>
              <a:t> are the concepts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</a:t>
            </a:r>
            <a:r>
              <a:rPr lang="fr-FR" dirty="0" smtClean="0"/>
              <a:t>the </a:t>
            </a:r>
            <a:r>
              <a:rPr lang="fr-FR" dirty="0" err="1"/>
              <a:t>learners</a:t>
            </a:r>
            <a:r>
              <a:rPr lang="fr-FR" dirty="0"/>
              <a:t> to </a:t>
            </a:r>
            <a:r>
              <a:rPr lang="fr-FR" dirty="0" err="1"/>
              <a:t>learn</a:t>
            </a:r>
            <a:r>
              <a:rPr lang="fr-FR" dirty="0"/>
              <a:t> and the relations </a:t>
            </a:r>
            <a:r>
              <a:rPr lang="fr-FR" dirty="0" err="1"/>
              <a:t>among</a:t>
            </a:r>
            <a:r>
              <a:rPr lang="fr-FR" dirty="0"/>
              <a:t> the </a:t>
            </a:r>
            <a:r>
              <a:rPr lang="fr-FR" dirty="0" smtClean="0"/>
              <a:t>concepts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277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Training session </a:t>
            </a:r>
            <a:r>
              <a:rPr lang="fr-FR" b="1" dirty="0" smtClean="0"/>
              <a:t>- design </a:t>
            </a:r>
            <a:r>
              <a:rPr lang="fr-FR" b="1" dirty="0"/>
              <a:t>and plan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3001963"/>
            <a:ext cx="10515600" cy="3175000"/>
          </a:xfrm>
        </p:spPr>
        <p:txBody>
          <a:bodyPr/>
          <a:lstStyle/>
          <a:p>
            <a:r>
              <a:rPr lang="en-GB" b="1" dirty="0" smtClean="0"/>
              <a:t>Learning objective</a:t>
            </a:r>
            <a:r>
              <a:rPr lang="en-GB" dirty="0" smtClean="0"/>
              <a:t>: To reflect on, and to practice the design and planning of a training session </a:t>
            </a:r>
            <a:br>
              <a:rPr lang="en-GB" dirty="0" smtClean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26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Training session </a:t>
            </a:r>
            <a:r>
              <a:rPr lang="fr-FR" b="1" dirty="0" smtClean="0"/>
              <a:t>- design </a:t>
            </a:r>
            <a:r>
              <a:rPr lang="fr-FR" b="1" dirty="0"/>
              <a:t>and 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Iterative and circular process:</a:t>
            </a:r>
          </a:p>
          <a:p>
            <a:pPr lvl="1"/>
            <a:r>
              <a:rPr lang="en-GB" dirty="0" smtClean="0"/>
              <a:t>Define the overall AIM</a:t>
            </a:r>
          </a:p>
          <a:p>
            <a:pPr lvl="1"/>
            <a:r>
              <a:rPr lang="en-GB" dirty="0" smtClean="0"/>
              <a:t>Define SMART learning outcome(s) related to the concepts, knowledge and skills you want the learners to develop (see concept maps). </a:t>
            </a:r>
          </a:p>
          <a:p>
            <a:pPr lvl="1"/>
            <a:r>
              <a:rPr lang="en-GB" dirty="0" smtClean="0"/>
              <a:t>Define the pre-requirements (what they bring, what you need to provide) </a:t>
            </a:r>
          </a:p>
          <a:p>
            <a:pPr lvl="1"/>
            <a:r>
              <a:rPr lang="en-GB" dirty="0" smtClean="0"/>
              <a:t>Define an evaluation (measure achieved learning outcomes), and the concepts/competencies/skills needed to succeed the evaluation. </a:t>
            </a:r>
          </a:p>
          <a:p>
            <a:pPr lvl="1"/>
            <a:r>
              <a:rPr lang="en-GB" dirty="0" smtClean="0"/>
              <a:t>Describe and create the course session activities, content, the process of the session (instructions), and any materials needed. 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This is an iterative process and can/should be revised several times!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655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n-GB" b="1" dirty="0" smtClean="0"/>
              <a:t>Activity (individual)</a:t>
            </a:r>
            <a:r>
              <a:rPr lang="en-GB" dirty="0" smtClean="0"/>
              <a:t>: Defining the content and resources of a 3’ session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Following up on the previous Activity (concept map):</a:t>
            </a:r>
          </a:p>
          <a:p>
            <a:r>
              <a:rPr lang="en-GB" dirty="0" smtClean="0"/>
              <a:t>Set a learning aim and a learning outcome;</a:t>
            </a:r>
          </a:p>
          <a:p>
            <a:r>
              <a:rPr lang="en-GB" dirty="0" smtClean="0"/>
              <a:t>Identify the target audience and prerequisites;</a:t>
            </a:r>
          </a:p>
          <a:p>
            <a:r>
              <a:rPr lang="en-GB" dirty="0" smtClean="0"/>
              <a:t>Decide: </a:t>
            </a:r>
          </a:p>
          <a:p>
            <a:pPr lvl="1"/>
            <a:r>
              <a:rPr lang="en-GB" dirty="0" smtClean="0"/>
              <a:t>active and interactive (practice to draw a stylised bicycle with you);</a:t>
            </a:r>
          </a:p>
          <a:p>
            <a:pPr lvl="1"/>
            <a:r>
              <a:rPr lang="en-GB" dirty="0" smtClean="0"/>
              <a:t>visual support </a:t>
            </a:r>
          </a:p>
          <a:p>
            <a:pPr lvl="1"/>
            <a:r>
              <a:rPr lang="en-GB" dirty="0" smtClean="0"/>
              <a:t>distribute some material in advance to the audience (e.g. paper for origami);</a:t>
            </a:r>
          </a:p>
          <a:p>
            <a:r>
              <a:rPr lang="en-GB" dirty="0" smtClean="0"/>
              <a:t>Sketch the structure of your presentation and the content </a:t>
            </a:r>
          </a:p>
          <a:p>
            <a:pPr lvl="1"/>
            <a:r>
              <a:rPr lang="en-GB" dirty="0" smtClean="0"/>
              <a:t>e.g., 40 secs introduction, 2 mins on topic, 20 secs conclusion;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394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 b="1" dirty="0" smtClean="0"/>
              <a:t>Activity (group)</a:t>
            </a:r>
            <a:r>
              <a:rPr lang="en-GB" dirty="0" smtClean="0"/>
              <a:t>: Recording the 3’ session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You will be split into groups of 3 or 4;</a:t>
            </a:r>
          </a:p>
          <a:p>
            <a:r>
              <a:rPr lang="en-GB" dirty="0" smtClean="0"/>
              <a:t>Make sure your group has a laptop and a phone which can record video;</a:t>
            </a:r>
          </a:p>
          <a:p>
            <a:r>
              <a:rPr lang="en-GB" dirty="0" smtClean="0"/>
              <a:t>You need to each deliver your 3 minute session to the others;</a:t>
            </a:r>
          </a:p>
          <a:p>
            <a:pPr lvl="1"/>
            <a:r>
              <a:rPr lang="en-GB" dirty="0" smtClean="0"/>
              <a:t>One person delivers the session;</a:t>
            </a:r>
          </a:p>
          <a:p>
            <a:pPr lvl="1"/>
            <a:r>
              <a:rPr lang="en-GB" dirty="0" smtClean="0"/>
              <a:t>One person records on the phone;</a:t>
            </a:r>
          </a:p>
          <a:p>
            <a:pPr lvl="1"/>
            <a:r>
              <a:rPr lang="en-GB" dirty="0" smtClean="0"/>
              <a:t>One person notes down comments real-time;</a:t>
            </a:r>
          </a:p>
          <a:p>
            <a:r>
              <a:rPr lang="en-GB" dirty="0" smtClean="0"/>
              <a:t>You then provide feedback to each individual, and give your own comments on your delivery;</a:t>
            </a:r>
          </a:p>
          <a:p>
            <a:r>
              <a:rPr lang="en-GB" dirty="0" smtClean="0"/>
              <a:t>You then have time to revise your session, before delivering to the whole group.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721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</a:t>
            </a:r>
            <a:r>
              <a:rPr lang="fr-FR" dirty="0" smtClean="0"/>
              <a:t>: Plan for a 1h15 session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7025"/>
            <a:ext cx="9239250" cy="5260975"/>
          </a:xfrm>
        </p:spPr>
      </p:pic>
    </p:spTree>
    <p:extLst>
      <p:ext uri="{BB962C8B-B14F-4D97-AF65-F5344CB8AC3E}">
        <p14:creationId xmlns:p14="http://schemas.microsoft.com/office/powerpoint/2010/main" val="89574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From</a:t>
            </a:r>
            <a:r>
              <a:rPr lang="fr-FR" b="1" dirty="0" smtClean="0"/>
              <a:t> session to course – </a:t>
            </a:r>
            <a:r>
              <a:rPr lang="fr-FR" b="1" dirty="0" err="1" smtClean="0"/>
              <a:t>defining</a:t>
            </a:r>
            <a:r>
              <a:rPr lang="fr-FR" b="1" dirty="0" smtClean="0"/>
              <a:t> the </a:t>
            </a:r>
            <a:r>
              <a:rPr lang="fr-FR" b="1" dirty="0" err="1" smtClean="0"/>
              <a:t>aim</a:t>
            </a:r>
            <a:endParaRPr lang="fr-FR" b="1" dirty="0"/>
          </a:p>
        </p:txBody>
      </p:sp>
      <p:sp>
        <p:nvSpPr>
          <p:cNvPr id="4" name="Content Placeholder 2"/>
          <p:cNvSpPr>
            <a:spLocks noGrp="1"/>
          </p:cNvSpPr>
          <p:nvPr>
            <p:ph idx="4294967295"/>
          </p:nvPr>
        </p:nvSpPr>
        <p:spPr>
          <a:xfrm>
            <a:off x="1030288" y="1825625"/>
            <a:ext cx="11161712" cy="4351338"/>
          </a:xfrm>
        </p:spPr>
        <p:txBody>
          <a:bodyPr>
            <a:noAutofit/>
          </a:bodyPr>
          <a:lstStyle/>
          <a:p>
            <a:pPr marL="182563" indent="-182563"/>
            <a:r>
              <a:rPr lang="en-GB" sz="2000" dirty="0"/>
              <a:t>Combine the </a:t>
            </a:r>
            <a:r>
              <a:rPr lang="en-GB" sz="2000" b="1" dirty="0"/>
              <a:t>who</a:t>
            </a:r>
            <a:r>
              <a:rPr lang="en-GB" sz="2000" dirty="0"/>
              <a:t>, </a:t>
            </a:r>
            <a:r>
              <a:rPr lang="en-GB" sz="2000" b="1" dirty="0"/>
              <a:t>what</a:t>
            </a:r>
            <a:r>
              <a:rPr lang="en-GB" sz="2000" dirty="0"/>
              <a:t> and </a:t>
            </a:r>
            <a:r>
              <a:rPr lang="en-GB" sz="2000" b="1" dirty="0"/>
              <a:t>why</a:t>
            </a:r>
            <a:r>
              <a:rPr lang="en-GB" sz="2000" dirty="0"/>
              <a:t> requirements into a </a:t>
            </a:r>
            <a:r>
              <a:rPr lang="en-GB" sz="2000" b="1" dirty="0"/>
              <a:t>course aim</a:t>
            </a:r>
          </a:p>
          <a:p>
            <a:pPr marL="627063" lvl="1" indent="-227013"/>
            <a:r>
              <a:rPr lang="en-GB" sz="1800" b="1" dirty="0"/>
              <a:t>Who:</a:t>
            </a:r>
            <a:r>
              <a:rPr lang="en-GB" sz="1800" dirty="0"/>
              <a:t> write clear trainee specifications</a:t>
            </a:r>
            <a:r>
              <a:rPr lang="en-GB" sz="1800" dirty="0" smtClean="0"/>
              <a:t>;</a:t>
            </a:r>
          </a:p>
          <a:p>
            <a:pPr marL="857250" lvl="2" indent="0">
              <a:buNone/>
            </a:pPr>
            <a:r>
              <a:rPr lang="en-GB" sz="1400" dirty="0" smtClean="0"/>
              <a:t> </a:t>
            </a:r>
            <a:r>
              <a:rPr lang="en-GB" sz="1400" i="1" dirty="0"/>
              <a:t>e.g.</a:t>
            </a:r>
            <a:r>
              <a:rPr lang="en-GB" sz="1400" dirty="0"/>
              <a:t> undergraduate </a:t>
            </a:r>
            <a:r>
              <a:rPr lang="en-GB" sz="1400" dirty="0" smtClean="0"/>
              <a:t>biologists with basic knowledge of Unix and R</a:t>
            </a:r>
            <a:endParaRPr lang="en-GB" sz="1400" dirty="0"/>
          </a:p>
          <a:p>
            <a:pPr marL="627063" lvl="1" indent="-227013"/>
            <a:r>
              <a:rPr lang="en-GB" sz="1800" b="1" dirty="0"/>
              <a:t>What &amp; why:</a:t>
            </a:r>
            <a:r>
              <a:rPr lang="en-GB" sz="1800" dirty="0"/>
              <a:t> describe what trainees will learn, and the benefit of that</a:t>
            </a:r>
          </a:p>
          <a:p>
            <a:pPr marL="227013" indent="-227013">
              <a:spcBef>
                <a:spcPts val="1800"/>
              </a:spcBef>
            </a:pPr>
            <a:r>
              <a:rPr lang="en-GB" sz="2000" dirty="0"/>
              <a:t>Consider the </a:t>
            </a:r>
            <a:r>
              <a:rPr lang="en-GB" sz="2000" b="1" dirty="0" smtClean="0"/>
              <a:t>where</a:t>
            </a:r>
            <a:r>
              <a:rPr lang="en-GB" sz="2000" dirty="0" smtClean="0"/>
              <a:t> </a:t>
            </a:r>
            <a:r>
              <a:rPr lang="en-GB" sz="2000" dirty="0"/>
              <a:t>and </a:t>
            </a:r>
            <a:r>
              <a:rPr lang="en-GB" sz="2000" b="1" dirty="0"/>
              <a:t>when</a:t>
            </a:r>
            <a:r>
              <a:rPr lang="en-GB" sz="2000" dirty="0"/>
              <a:t> requirements (</a:t>
            </a:r>
            <a:r>
              <a:rPr lang="en-GB" sz="2000" i="1" dirty="0"/>
              <a:t>i</a:t>
            </a:r>
            <a:r>
              <a:rPr lang="en-GB" sz="2000" dirty="0"/>
              <a:t>.</a:t>
            </a:r>
            <a:r>
              <a:rPr lang="en-GB" sz="2000" i="1" dirty="0"/>
              <a:t>e</a:t>
            </a:r>
            <a:r>
              <a:rPr lang="en-GB" sz="2000" dirty="0"/>
              <a:t>. the logistics)</a:t>
            </a:r>
          </a:p>
          <a:p>
            <a:pPr marL="627063" lvl="1" indent="-227013"/>
            <a:r>
              <a:rPr lang="en-GB" sz="1800" dirty="0"/>
              <a:t>How much can you do in the time available (including tests, feedback)</a:t>
            </a:r>
          </a:p>
          <a:p>
            <a:pPr marL="627063" lvl="1" indent="-227013"/>
            <a:r>
              <a:rPr lang="en-GB" sz="1800" dirty="0"/>
              <a:t>Resources limitations (space, equipment, </a:t>
            </a:r>
            <a:r>
              <a:rPr lang="en-GB" sz="1800" dirty="0" smtClean="0"/>
              <a:t>assistants)</a:t>
            </a:r>
            <a:endParaRPr lang="en-GB" sz="1800" dirty="0"/>
          </a:p>
        </p:txBody>
      </p:sp>
      <p:sp>
        <p:nvSpPr>
          <p:cNvPr id="5" name="ZoneTexte 4"/>
          <p:cNvSpPr txBox="1"/>
          <p:nvPr/>
        </p:nvSpPr>
        <p:spPr>
          <a:xfrm>
            <a:off x="219456" y="6382512"/>
            <a:ext cx="1204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quote</a:t>
            </a:r>
            <a:r>
              <a:rPr lang="fr-FR" dirty="0" smtClean="0"/>
              <a:t> </a:t>
            </a:r>
            <a:r>
              <a:rPr lang="fr-FR" i="1" dirty="0" smtClean="0"/>
              <a:t>Chris Taylor – </a:t>
            </a:r>
            <a:r>
              <a:rPr lang="fr-FR" i="1" dirty="0" err="1" smtClean="0"/>
              <a:t>Earlham</a:t>
            </a:r>
            <a:r>
              <a:rPr lang="fr-FR" i="1" dirty="0" smtClean="0"/>
              <a:t> Institute </a:t>
            </a:r>
            <a:r>
              <a:rPr lang="fr-FR" i="1" dirty="0"/>
              <a:t>- https://</a:t>
            </a:r>
            <a:r>
              <a:rPr lang="fr-FR" i="1" dirty="0" err="1"/>
              <a:t>www.mygoblet.org</a:t>
            </a:r>
            <a:r>
              <a:rPr lang="fr-FR" i="1" dirty="0"/>
              <a:t>/training-portal/</a:t>
            </a:r>
            <a:r>
              <a:rPr lang="fr-FR" i="1" dirty="0" err="1"/>
              <a:t>materials</a:t>
            </a:r>
            <a:r>
              <a:rPr lang="fr-FR" i="1" dirty="0"/>
              <a:t>/train-trainer-course-</a:t>
            </a:r>
            <a:r>
              <a:rPr lang="fr-FR" i="1" dirty="0" err="1"/>
              <a:t>materials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3289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Train the trainer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4294967295"/>
          </p:nvPr>
        </p:nvSpPr>
        <p:spPr>
          <a:xfrm>
            <a:off x="0" y="3602038"/>
            <a:ext cx="9144000" cy="1655762"/>
          </a:xfrm>
        </p:spPr>
        <p:txBody>
          <a:bodyPr/>
          <a:lstStyle/>
          <a:p>
            <a:r>
              <a:rPr lang="fr-CH" b="1" dirty="0" smtClean="0"/>
              <a:t>Warm up – </a:t>
            </a:r>
            <a:r>
              <a:rPr lang="fr-CH" b="1" dirty="0" err="1" smtClean="0"/>
              <a:t>What</a:t>
            </a:r>
            <a:r>
              <a:rPr lang="fr-CH" b="1" dirty="0" smtClean="0"/>
              <a:t> </a:t>
            </a:r>
            <a:r>
              <a:rPr lang="fr-CH" b="1" dirty="0" err="1" smtClean="0"/>
              <a:t>did</a:t>
            </a:r>
            <a:r>
              <a:rPr lang="fr-CH" b="1" dirty="0" smtClean="0"/>
              <a:t> </a:t>
            </a:r>
            <a:r>
              <a:rPr lang="fr-CH" b="1" dirty="0" err="1" smtClean="0"/>
              <a:t>you</a:t>
            </a:r>
            <a:r>
              <a:rPr lang="fr-CH" b="1" dirty="0" smtClean="0"/>
              <a:t> </a:t>
            </a:r>
            <a:r>
              <a:rPr lang="fr-CH" b="1" dirty="0" err="1" smtClean="0"/>
              <a:t>learn</a:t>
            </a:r>
            <a:r>
              <a:rPr lang="fr-CH" b="1" dirty="0" smtClean="0"/>
              <a:t> </a:t>
            </a:r>
            <a:r>
              <a:rPr lang="fr-CH" b="1" dirty="0" err="1" smtClean="0"/>
              <a:t>yesterday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11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From</a:t>
            </a:r>
            <a:r>
              <a:rPr lang="en-GB" dirty="0" smtClean="0"/>
              <a:t> </a:t>
            </a:r>
            <a:r>
              <a:rPr lang="en-GB" sz="44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outcomes to a course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214813" y="858838"/>
            <a:ext cx="7977187" cy="5272087"/>
          </a:xfrm>
        </p:spPr>
        <p:txBody>
          <a:bodyPr>
            <a:normAutofit lnSpcReduction="10000"/>
          </a:bodyPr>
          <a:lstStyle/>
          <a:p>
            <a:pPr marL="180975" indent="-180975">
              <a:spcBef>
                <a:spcPts val="0"/>
              </a:spcBef>
            </a:pPr>
            <a:r>
              <a:rPr lang="en-GB" sz="2000" dirty="0">
                <a:latin typeface="+mn-lt"/>
              </a:rPr>
              <a:t>A well-written course aim will guide the generation of LOs</a:t>
            </a:r>
          </a:p>
          <a:p>
            <a:pPr marL="0" indent="0">
              <a:spcBef>
                <a:spcPts val="0"/>
              </a:spcBef>
              <a:buNone/>
            </a:pPr>
            <a:endParaRPr lang="en-GB" sz="2600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dirty="0" smtClean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dirty="0" smtClean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800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dirty="0" smtClean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2800" dirty="0">
              <a:latin typeface="+mn-lt"/>
            </a:endParaRPr>
          </a:p>
          <a:p>
            <a:pPr marL="180975" indent="-180975">
              <a:spcBef>
                <a:spcPts val="1200"/>
              </a:spcBef>
            </a:pPr>
            <a:r>
              <a:rPr lang="en-GB" sz="2000" dirty="0">
                <a:latin typeface="+mn-lt"/>
              </a:rPr>
              <a:t>LOs should then be instantiated as activities and quality checks</a:t>
            </a:r>
          </a:p>
          <a:p>
            <a:pPr marL="581025" lvl="1" indent="-180975">
              <a:spcBef>
                <a:spcPts val="600"/>
              </a:spcBef>
            </a:pPr>
            <a:r>
              <a:rPr lang="en-GB" sz="1800" b="1" dirty="0">
                <a:latin typeface="+mn-lt"/>
              </a:rPr>
              <a:t>Learning activities</a:t>
            </a:r>
            <a:r>
              <a:rPr lang="en-GB" sz="1800" dirty="0">
                <a:latin typeface="+mn-lt"/>
              </a:rPr>
              <a:t>: scripts, slides, exercises, tutorials, …</a:t>
            </a:r>
          </a:p>
          <a:p>
            <a:pPr marL="581025" lvl="1" indent="-180975">
              <a:spcBef>
                <a:spcPts val="600"/>
              </a:spcBef>
            </a:pPr>
            <a:r>
              <a:rPr lang="en-GB" sz="1800" b="1" dirty="0">
                <a:latin typeface="+mn-lt"/>
              </a:rPr>
              <a:t>Assessment tools:</a:t>
            </a:r>
            <a:r>
              <a:rPr lang="en-GB" sz="1800" dirty="0">
                <a:latin typeface="+mn-lt"/>
              </a:rPr>
              <a:t> creative activities, written tests, …</a:t>
            </a:r>
          </a:p>
          <a:p>
            <a:pPr marL="581025" lvl="1" indent="-180975">
              <a:spcBef>
                <a:spcPts val="600"/>
              </a:spcBef>
            </a:pPr>
            <a:r>
              <a:rPr lang="en-GB" sz="1800" b="1" dirty="0">
                <a:latin typeface="+mn-lt"/>
              </a:rPr>
              <a:t>Feedback tools:</a:t>
            </a:r>
            <a:r>
              <a:rPr lang="en-GB" sz="1800" dirty="0">
                <a:latin typeface="+mn-lt"/>
              </a:rPr>
              <a:t> observation, interaction, forms, …</a:t>
            </a:r>
            <a:endParaRPr lang="en-GB" sz="1800" b="1" dirty="0">
              <a:latin typeface="+mn-lt"/>
            </a:endParaRPr>
          </a:p>
          <a:p>
            <a:pPr marL="180975" indent="-180975">
              <a:spcBef>
                <a:spcPts val="1200"/>
              </a:spcBef>
            </a:pPr>
            <a:r>
              <a:rPr lang="en-GB" sz="2000" dirty="0">
                <a:latin typeface="+mn-lt"/>
              </a:rPr>
              <a:t>Learning activities (LAs) should be tightly-linked to quality checks</a:t>
            </a:r>
          </a:p>
          <a:p>
            <a:pPr marL="581025" lvl="1" indent="-180975">
              <a:spcBef>
                <a:spcPts val="600"/>
              </a:spcBef>
            </a:pPr>
            <a:r>
              <a:rPr lang="en-GB" sz="1800" dirty="0">
                <a:latin typeface="+mn-lt"/>
              </a:rPr>
              <a:t>This is not ‘teaching to the test’ because it’s training not education</a:t>
            </a:r>
          </a:p>
          <a:p>
            <a:pPr marL="180975" indent="-180975">
              <a:spcBef>
                <a:spcPts val="1200"/>
              </a:spcBef>
            </a:pPr>
            <a:r>
              <a:rPr lang="en-GB" sz="2000" dirty="0">
                <a:latin typeface="+mn-lt"/>
              </a:rPr>
              <a:t>When all the LOs are expanded, you have your course outline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852634" y="1458172"/>
            <a:ext cx="6486735" cy="1676400"/>
          </a:xfrm>
          <a:prstGeom prst="roundRect">
            <a:avLst>
              <a:gd name="adj" fmla="val 8564"/>
            </a:avLst>
          </a:prstGeom>
          <a:solidFill>
            <a:schemeClr val="bg1"/>
          </a:solidFill>
          <a:ln>
            <a:solidFill>
              <a:srgbClr val="4E515A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7066592" y="1613747"/>
            <a:ext cx="2095500" cy="1365250"/>
          </a:xfrm>
          <a:prstGeom prst="roundRect">
            <a:avLst>
              <a:gd name="adj" fmla="val 8564"/>
            </a:avLst>
          </a:prstGeom>
          <a:solidFill>
            <a:schemeClr val="bg1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7126649" y="1669812"/>
            <a:ext cx="1978748" cy="383177"/>
          </a:xfrm>
          <a:prstGeom prst="roundRect">
            <a:avLst/>
          </a:prstGeom>
          <a:solidFill>
            <a:srgbClr val="92D05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 Activities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126649" y="2536584"/>
            <a:ext cx="1978748" cy="383177"/>
          </a:xfrm>
          <a:prstGeom prst="roundRect">
            <a:avLst/>
          </a:prstGeom>
          <a:solidFill>
            <a:srgbClr val="92D05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Feedback Tools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29098" y="2103198"/>
            <a:ext cx="1978748" cy="383177"/>
          </a:xfrm>
          <a:prstGeom prst="roundRect">
            <a:avLst/>
          </a:prstGeom>
          <a:solidFill>
            <a:srgbClr val="92D05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Assessment Tools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985259" y="2050945"/>
            <a:ext cx="1436565" cy="487680"/>
            <a:chOff x="1461258" y="2050945"/>
            <a:chExt cx="1436565" cy="487680"/>
          </a:xfrm>
        </p:grpSpPr>
        <p:sp>
          <p:nvSpPr>
            <p:cNvPr id="21" name="Rounded Rectangle 20"/>
            <p:cNvSpPr/>
            <p:nvPr/>
          </p:nvSpPr>
          <p:spPr>
            <a:xfrm>
              <a:off x="1461258" y="2050945"/>
              <a:ext cx="1436565" cy="487680"/>
            </a:xfrm>
            <a:prstGeom prst="roundRect">
              <a:avLst>
                <a:gd name="adj" fmla="val 22526"/>
              </a:avLst>
            </a:prstGeom>
            <a:solidFill>
              <a:schemeClr val="bg1"/>
            </a:solidFill>
            <a:ln>
              <a:solidFill>
                <a:srgbClr val="4E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n w="3175">
                  <a:solidFill>
                    <a:schemeClr val="tx1"/>
                  </a:solidFill>
                </a:ln>
                <a:solidFill>
                  <a:srgbClr val="4E515A"/>
                </a:solidFill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1509496" y="2103197"/>
              <a:ext cx="1336075" cy="38317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4E51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Course Aim</a:t>
              </a:r>
            </a:p>
          </p:txBody>
        </p:sp>
      </p:grpSp>
      <p:sp>
        <p:nvSpPr>
          <p:cNvPr id="6" name="Right Arrow 5"/>
          <p:cNvSpPr/>
          <p:nvPr/>
        </p:nvSpPr>
        <p:spPr>
          <a:xfrm>
            <a:off x="4370320" y="2124969"/>
            <a:ext cx="841600" cy="339635"/>
          </a:xfrm>
          <a:prstGeom prst="rightArrow">
            <a:avLst/>
          </a:prstGeom>
          <a:solidFill>
            <a:srgbClr val="4E515A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4339366" y="2155047"/>
            <a:ext cx="853507" cy="284241"/>
          </a:xfrm>
          <a:prstGeom prst="rightArrow">
            <a:avLst>
              <a:gd name="adj1" fmla="val 50000"/>
              <a:gd name="adj2" fmla="val 49162"/>
            </a:avLst>
          </a:prstGeom>
          <a:gradFill flip="none" rotWithShape="1">
            <a:gsLst>
              <a:gs pos="20000">
                <a:srgbClr val="E46C0A"/>
              </a:gs>
              <a:gs pos="100000">
                <a:srgbClr val="FFC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5262286" y="1613747"/>
            <a:ext cx="968356" cy="1365250"/>
          </a:xfrm>
          <a:prstGeom prst="roundRect">
            <a:avLst>
              <a:gd name="adj" fmla="val 8564"/>
            </a:avLst>
          </a:prstGeom>
          <a:solidFill>
            <a:schemeClr val="bg1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316710" y="1669974"/>
            <a:ext cx="857569" cy="383177"/>
          </a:xfrm>
          <a:prstGeom prst="roundRect">
            <a:avLst/>
          </a:prstGeom>
          <a:solidFill>
            <a:srgbClr val="FFC00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 #1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16075" y="2543732"/>
            <a:ext cx="857569" cy="383177"/>
          </a:xfrm>
          <a:prstGeom prst="roundRect">
            <a:avLst/>
          </a:prstGeom>
          <a:solidFill>
            <a:srgbClr val="FFC00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 #3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316075" y="2106853"/>
            <a:ext cx="857569" cy="383177"/>
          </a:xfrm>
          <a:prstGeom prst="roundRect">
            <a:avLst/>
          </a:prstGeom>
          <a:solidFill>
            <a:srgbClr val="FFC000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 #2</a:t>
            </a:r>
          </a:p>
        </p:txBody>
      </p:sp>
      <p:sp>
        <p:nvSpPr>
          <p:cNvPr id="31" name="Right Arrow 30"/>
          <p:cNvSpPr/>
          <p:nvPr/>
        </p:nvSpPr>
        <p:spPr>
          <a:xfrm>
            <a:off x="6174593" y="2124968"/>
            <a:ext cx="841600" cy="339635"/>
          </a:xfrm>
          <a:prstGeom prst="rightArrow">
            <a:avLst/>
          </a:prstGeom>
          <a:solidFill>
            <a:srgbClr val="4E515A"/>
          </a:solidFill>
          <a:ln>
            <a:solidFill>
              <a:srgbClr val="4E51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6143639" y="2155046"/>
            <a:ext cx="853507" cy="284241"/>
          </a:xfrm>
          <a:prstGeom prst="rightArrow">
            <a:avLst>
              <a:gd name="adj1" fmla="val 50000"/>
              <a:gd name="adj2" fmla="val 49162"/>
            </a:avLst>
          </a:prstGeom>
          <a:gradFill flip="none" rotWithShape="1">
            <a:gsLst>
              <a:gs pos="0">
                <a:srgbClr val="FFC000"/>
              </a:gs>
              <a:gs pos="82000">
                <a:srgbClr val="92D05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3175">
                <a:solidFill>
                  <a:schemeClr val="tx1"/>
                </a:solidFill>
              </a:ln>
              <a:solidFill>
                <a:srgbClr val="4E515A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219456" y="6382512"/>
            <a:ext cx="1204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quote</a:t>
            </a:r>
            <a:r>
              <a:rPr lang="fr-FR" dirty="0" smtClean="0"/>
              <a:t> </a:t>
            </a:r>
            <a:r>
              <a:rPr lang="fr-FR" i="1" dirty="0" smtClean="0"/>
              <a:t>Chris Taylor – </a:t>
            </a:r>
            <a:r>
              <a:rPr lang="fr-FR" i="1" dirty="0" err="1" smtClean="0"/>
              <a:t>Earlham</a:t>
            </a:r>
            <a:r>
              <a:rPr lang="fr-FR" i="1" dirty="0" smtClean="0"/>
              <a:t> Institute </a:t>
            </a:r>
            <a:r>
              <a:rPr lang="fr-FR" i="1" dirty="0"/>
              <a:t>- https://</a:t>
            </a:r>
            <a:r>
              <a:rPr lang="fr-FR" i="1" dirty="0" err="1"/>
              <a:t>www.mygoblet.org</a:t>
            </a:r>
            <a:r>
              <a:rPr lang="fr-FR" i="1" dirty="0"/>
              <a:t>/training-portal/</a:t>
            </a:r>
            <a:r>
              <a:rPr lang="fr-FR" i="1" dirty="0" err="1"/>
              <a:t>materials</a:t>
            </a:r>
            <a:r>
              <a:rPr lang="fr-FR" i="1" dirty="0"/>
              <a:t>/train-trainer-course-</a:t>
            </a:r>
            <a:r>
              <a:rPr lang="fr-FR" i="1" dirty="0" err="1"/>
              <a:t>materials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726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0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0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0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0808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7" grpId="0" animBg="1"/>
      <p:bldP spid="25" grpId="0" animBg="1"/>
      <p:bldP spid="17" grpId="0" animBg="1"/>
      <p:bldP spid="18" grpId="0" animBg="1"/>
      <p:bldP spid="18" grpId="1" animBg="1"/>
      <p:bldP spid="20" grpId="0" animBg="1"/>
      <p:bldP spid="20" grpId="1" animBg="1"/>
      <p:bldP spid="6" grpId="0" animBg="1"/>
      <p:bldP spid="30" grpId="0" animBg="1"/>
      <p:bldP spid="41" grpId="0" animBg="1"/>
      <p:bldP spid="9" grpId="0" animBg="1"/>
      <p:bldP spid="9" grpId="1" animBg="1"/>
      <p:bldP spid="7" grpId="0" animBg="1"/>
      <p:bldP spid="7" grpId="1" animBg="1"/>
      <p:bldP spid="8" grpId="0" animBg="1"/>
      <p:bldP spid="31" grpId="0" animBg="1"/>
      <p:bldP spid="32" grpId="0" animBg="1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fr-FR" dirty="0" smtClean="0"/>
              <a:t>Activity (group) - Challenge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In </a:t>
            </a:r>
            <a:r>
              <a:rPr lang="fr-FR" dirty="0" err="1"/>
              <a:t>your</a:t>
            </a:r>
            <a:r>
              <a:rPr lang="fr-FR" dirty="0"/>
              <a:t> group…</a:t>
            </a:r>
          </a:p>
          <a:p>
            <a:r>
              <a:rPr lang="fr-FR" dirty="0" err="1"/>
              <a:t>Take</a:t>
            </a:r>
            <a:r>
              <a:rPr lang="fr-FR" dirty="0"/>
              <a:t> one session </a:t>
            </a:r>
            <a:r>
              <a:rPr lang="fr-FR" dirty="0" err="1"/>
              <a:t>idea</a:t>
            </a:r>
            <a:r>
              <a:rPr lang="fr-FR" dirty="0"/>
              <a:t> and </a:t>
            </a:r>
            <a:r>
              <a:rPr lang="fr-FR" dirty="0" err="1"/>
              <a:t>expand</a:t>
            </a:r>
            <a:r>
              <a:rPr lang="fr-FR" dirty="0"/>
              <a:t> to a “real” training session</a:t>
            </a:r>
          </a:p>
          <a:p>
            <a:r>
              <a:rPr lang="fr-FR" dirty="0"/>
              <a:t>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to:</a:t>
            </a:r>
          </a:p>
          <a:p>
            <a:pPr lvl="1"/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audience</a:t>
            </a:r>
          </a:p>
          <a:p>
            <a:pPr lvl="1"/>
            <a:r>
              <a:rPr lang="fr-FR" dirty="0" err="1"/>
              <a:t>Define</a:t>
            </a:r>
            <a:r>
              <a:rPr lang="fr-FR" dirty="0"/>
              <a:t> </a:t>
            </a:r>
            <a:r>
              <a:rPr lang="fr-FR" dirty="0" smtClean="0"/>
              <a:t>training session </a:t>
            </a:r>
            <a:r>
              <a:rPr lang="fr-FR" dirty="0"/>
              <a:t>structure (</a:t>
            </a:r>
            <a:r>
              <a:rPr lang="fr-FR" dirty="0" err="1"/>
              <a:t>include</a:t>
            </a:r>
            <a:r>
              <a:rPr lang="fr-FR" dirty="0"/>
              <a:t> indicative content, </a:t>
            </a:r>
            <a:r>
              <a:rPr lang="fr-FR" dirty="0" err="1"/>
              <a:t>length</a:t>
            </a:r>
            <a:r>
              <a:rPr lang="fr-FR" dirty="0"/>
              <a:t>, breakdown and timings)</a:t>
            </a:r>
          </a:p>
          <a:p>
            <a:pPr lvl="1"/>
            <a:r>
              <a:rPr lang="fr-FR" dirty="0"/>
              <a:t>Set </a:t>
            </a:r>
            <a:r>
              <a:rPr lang="fr-FR" dirty="0" err="1"/>
              <a:t>learning</a:t>
            </a:r>
            <a:r>
              <a:rPr lang="fr-FR" dirty="0"/>
              <a:t> objectives and </a:t>
            </a:r>
            <a:r>
              <a:rPr lang="fr-FR" dirty="0" err="1"/>
              <a:t>outcomes</a:t>
            </a:r>
            <a:endParaRPr lang="fr-FR" dirty="0"/>
          </a:p>
          <a:p>
            <a:pPr lvl="1"/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activities</a:t>
            </a:r>
            <a:endParaRPr lang="fr-FR" dirty="0"/>
          </a:p>
          <a:p>
            <a:pPr lvl="1"/>
            <a:r>
              <a:rPr lang="fr-FR" dirty="0" err="1"/>
              <a:t>Suggest</a:t>
            </a:r>
            <a:r>
              <a:rPr lang="fr-FR" dirty="0"/>
              <a:t> how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assess</a:t>
            </a:r>
            <a:r>
              <a:rPr lang="fr-FR" dirty="0"/>
              <a:t> </a:t>
            </a:r>
            <a:r>
              <a:rPr lang="fr-FR" dirty="0" err="1"/>
              <a:t>trainee</a:t>
            </a:r>
            <a:r>
              <a:rPr lang="fr-FR" dirty="0"/>
              <a:t> </a:t>
            </a:r>
            <a:r>
              <a:rPr lang="fr-FR" dirty="0" err="1"/>
              <a:t>progress</a:t>
            </a:r>
            <a:endParaRPr lang="fr-FR" dirty="0"/>
          </a:p>
          <a:p>
            <a:r>
              <a:rPr lang="fr-FR" dirty="0" smtClean="0"/>
              <a:t>Let us know of </a:t>
            </a:r>
            <a:r>
              <a:rPr lang="fr-FR" dirty="0" err="1" smtClean="0"/>
              <a:t>anything</a:t>
            </a:r>
            <a:r>
              <a:rPr lang="fr-FR" dirty="0" smtClean="0"/>
              <a:t> </a:t>
            </a:r>
            <a:r>
              <a:rPr lang="fr-FR" dirty="0" err="1"/>
              <a:t>else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need</a:t>
            </a:r>
            <a:r>
              <a:rPr lang="fr-FR" dirty="0" smtClean="0"/>
              <a:t> to </a:t>
            </a:r>
            <a:r>
              <a:rPr lang="fr-FR" dirty="0" err="1" smtClean="0"/>
              <a:t>think</a:t>
            </a:r>
            <a:r>
              <a:rPr lang="fr-FR" dirty="0" smtClean="0"/>
              <a:t> about….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77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Training </a:t>
            </a:r>
            <a:r>
              <a:rPr lang="fr-FR" b="1" dirty="0" err="1"/>
              <a:t>materials</a:t>
            </a:r>
            <a:r>
              <a:rPr lang="fr-FR" b="1" dirty="0"/>
              <a:t>: </a:t>
            </a:r>
            <a:r>
              <a:rPr lang="fr-FR" b="1" dirty="0" smtClean="0"/>
              <a:t>sharing</a:t>
            </a:r>
            <a:r>
              <a:rPr lang="fr-FR" b="1" dirty="0"/>
              <a:t> </a:t>
            </a:r>
            <a:r>
              <a:rPr lang="fr-FR" b="1" dirty="0" smtClean="0"/>
              <a:t>and </a:t>
            </a:r>
            <a:r>
              <a:rPr lang="fr-FR" b="1" dirty="0" err="1"/>
              <a:t>making</a:t>
            </a:r>
            <a:r>
              <a:rPr lang="fr-FR" b="1" dirty="0"/>
              <a:t> </a:t>
            </a:r>
            <a:r>
              <a:rPr lang="fr-FR" b="1" dirty="0" err="1"/>
              <a:t>re-use</a:t>
            </a:r>
            <a:r>
              <a:rPr lang="fr-FR" b="1" dirty="0"/>
              <a:t> </a:t>
            </a:r>
            <a:r>
              <a:rPr lang="fr-FR" b="1" dirty="0" smtClean="0"/>
              <a:t>possible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3367088"/>
            <a:ext cx="10515600" cy="2809875"/>
          </a:xfrm>
        </p:spPr>
        <p:txBody>
          <a:bodyPr/>
          <a:lstStyle/>
          <a:p>
            <a:r>
              <a:rPr lang="fr-FR" b="1" dirty="0"/>
              <a:t>Learning </a:t>
            </a:r>
            <a:r>
              <a:rPr lang="fr-FR" b="1" dirty="0" err="1"/>
              <a:t>outcome</a:t>
            </a:r>
            <a:r>
              <a:rPr lang="fr-FR" dirty="0"/>
              <a:t>: Be able to </a:t>
            </a:r>
            <a:r>
              <a:rPr lang="fr-FR" dirty="0" err="1"/>
              <a:t>identify</a:t>
            </a:r>
            <a:r>
              <a:rPr lang="fr-FR" dirty="0"/>
              <a:t> training </a:t>
            </a:r>
            <a:r>
              <a:rPr lang="fr-FR" dirty="0" err="1"/>
              <a:t>materials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</a:t>
            </a:r>
            <a:r>
              <a:rPr lang="fr-FR" dirty="0" err="1"/>
              <a:t>already</a:t>
            </a:r>
            <a:r>
              <a:rPr lang="fr-FR" dirty="0"/>
              <a:t>, and </a:t>
            </a:r>
            <a:r>
              <a:rPr lang="fr-FR" dirty="0" err="1"/>
              <a:t>develop</a:t>
            </a:r>
            <a:r>
              <a:rPr lang="fr-FR" dirty="0"/>
              <a:t> a routine of sharing training </a:t>
            </a:r>
            <a:r>
              <a:rPr lang="fr-FR" dirty="0" err="1"/>
              <a:t>materials</a:t>
            </a:r>
            <a:r>
              <a:rPr lang="fr-FR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702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FAIR </a:t>
            </a:r>
            <a:r>
              <a:rPr lang="fr-FR" b="1" dirty="0" err="1" smtClean="0"/>
              <a:t>principles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 smtClean="0"/>
              <a:t>Data and </a:t>
            </a:r>
            <a:r>
              <a:rPr lang="fr-FR" dirty="0" err="1" smtClean="0"/>
              <a:t>models</a:t>
            </a:r>
            <a:r>
              <a:rPr lang="fr-FR" dirty="0" smtClean="0"/>
              <a:t> are:</a:t>
            </a:r>
          </a:p>
          <a:p>
            <a:r>
              <a:rPr lang="fr-FR" dirty="0" err="1" smtClean="0"/>
              <a:t>Findable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searched</a:t>
            </a:r>
            <a:r>
              <a:rPr lang="fr-FR" dirty="0"/>
              <a:t> for by the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publication</a:t>
            </a:r>
            <a:endParaRPr lang="fr-FR" dirty="0" smtClean="0"/>
          </a:p>
          <a:p>
            <a:r>
              <a:rPr lang="fr-FR" dirty="0" smtClean="0"/>
              <a:t>Accessible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downloaded</a:t>
            </a:r>
            <a:r>
              <a:rPr lang="fr-FR" dirty="0"/>
              <a:t> by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researchers</a:t>
            </a:r>
            <a:endParaRPr lang="fr-FR" dirty="0" smtClean="0"/>
          </a:p>
          <a:p>
            <a:r>
              <a:rPr lang="fr-FR" dirty="0" err="1" smtClean="0"/>
              <a:t>Interoperable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understood</a:t>
            </a:r>
            <a:r>
              <a:rPr lang="fr-FR" dirty="0"/>
              <a:t> </a:t>
            </a:r>
            <a:r>
              <a:rPr lang="fr-FR" dirty="0" err="1"/>
              <a:t>clearly</a:t>
            </a:r>
            <a:r>
              <a:rPr lang="fr-FR" dirty="0"/>
              <a:t> in the </a:t>
            </a:r>
            <a:r>
              <a:rPr lang="fr-FR" dirty="0" err="1"/>
              <a:t>context</a:t>
            </a:r>
            <a:r>
              <a:rPr lang="fr-FR" dirty="0"/>
              <a:t> of the original </a:t>
            </a:r>
            <a:r>
              <a:rPr lang="fr-FR" dirty="0" err="1"/>
              <a:t>experiment</a:t>
            </a:r>
            <a:endParaRPr lang="fr-FR" dirty="0" smtClean="0"/>
          </a:p>
          <a:p>
            <a:r>
              <a:rPr lang="fr-FR" dirty="0" err="1" smtClean="0"/>
              <a:t>Re-usable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researchers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450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FAIR </a:t>
            </a:r>
            <a:r>
              <a:rPr lang="fr-FR" b="1" dirty="0" err="1" smtClean="0"/>
              <a:t>principles</a:t>
            </a:r>
            <a:r>
              <a:rPr lang="fr-FR" b="1" dirty="0" smtClean="0"/>
              <a:t> – in the training </a:t>
            </a:r>
            <a:r>
              <a:rPr lang="fr-FR" b="1" dirty="0" err="1" smtClean="0"/>
              <a:t>context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Training course </a:t>
            </a:r>
            <a:r>
              <a:rPr lang="fr-FR" dirty="0" err="1"/>
              <a:t>materials</a:t>
            </a:r>
            <a:r>
              <a:rPr lang="fr-FR" dirty="0"/>
              <a:t>: slides, </a:t>
            </a:r>
            <a:r>
              <a:rPr lang="fr-FR" dirty="0" err="1"/>
              <a:t>exercises</a:t>
            </a:r>
            <a:r>
              <a:rPr lang="fr-FR" dirty="0"/>
              <a:t>, </a:t>
            </a:r>
            <a:r>
              <a:rPr lang="fr-FR" dirty="0" err="1"/>
              <a:t>datasets</a:t>
            </a:r>
            <a:endParaRPr lang="fr-FR" dirty="0"/>
          </a:p>
          <a:p>
            <a:r>
              <a:rPr lang="fr-FR" dirty="0" err="1" smtClean="0"/>
              <a:t>Findable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searched</a:t>
            </a:r>
            <a:r>
              <a:rPr lang="fr-FR" dirty="0"/>
              <a:t> </a:t>
            </a:r>
            <a:r>
              <a:rPr lang="fr-FR" dirty="0" smtClean="0"/>
              <a:t>and </a:t>
            </a:r>
            <a:r>
              <a:rPr lang="fr-FR" dirty="0" err="1" smtClean="0"/>
              <a:t>found</a:t>
            </a:r>
            <a:r>
              <a:rPr lang="fr-FR" dirty="0" smtClean="0"/>
              <a:t> by </a:t>
            </a:r>
            <a:r>
              <a:rPr lang="fr-FR" dirty="0"/>
              <a:t>the </a:t>
            </a:r>
            <a:r>
              <a:rPr lang="fr-FR" dirty="0" err="1" smtClean="0"/>
              <a:t>trainers</a:t>
            </a:r>
            <a:r>
              <a:rPr lang="fr-FR" dirty="0" smtClean="0"/>
              <a:t> </a:t>
            </a:r>
            <a:r>
              <a:rPr lang="fr-FR" dirty="0" err="1" smtClean="0"/>
              <a:t>community</a:t>
            </a:r>
            <a:endParaRPr lang="fr-FR" dirty="0" smtClean="0"/>
          </a:p>
          <a:p>
            <a:r>
              <a:rPr lang="fr-FR" dirty="0" smtClean="0"/>
              <a:t>Accessible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downloaded</a:t>
            </a:r>
            <a:r>
              <a:rPr lang="fr-FR" dirty="0"/>
              <a:t> by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 smtClean="0"/>
              <a:t>trainers</a:t>
            </a:r>
            <a:endParaRPr lang="fr-FR" dirty="0" smtClean="0"/>
          </a:p>
          <a:p>
            <a:r>
              <a:rPr lang="fr-FR" dirty="0" err="1" smtClean="0"/>
              <a:t>Interoperable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understood</a:t>
            </a:r>
            <a:r>
              <a:rPr lang="fr-FR" dirty="0"/>
              <a:t> </a:t>
            </a:r>
            <a:r>
              <a:rPr lang="fr-FR" dirty="0" err="1"/>
              <a:t>clearly</a:t>
            </a:r>
            <a:r>
              <a:rPr lang="fr-FR" dirty="0"/>
              <a:t> in the </a:t>
            </a:r>
            <a:r>
              <a:rPr lang="fr-FR" dirty="0" err="1"/>
              <a:t>context</a:t>
            </a:r>
            <a:r>
              <a:rPr lang="fr-FR" dirty="0"/>
              <a:t> of the original </a:t>
            </a:r>
            <a:r>
              <a:rPr lang="fr-FR" dirty="0" smtClean="0"/>
              <a:t>course</a:t>
            </a:r>
          </a:p>
          <a:p>
            <a:r>
              <a:rPr lang="fr-FR" dirty="0" err="1" smtClean="0"/>
              <a:t>Re-usable</a:t>
            </a:r>
            <a:r>
              <a:rPr lang="fr-FR" dirty="0" smtClean="0"/>
              <a:t> -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 smtClean="0"/>
              <a:t>trainers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488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Training </a:t>
            </a:r>
            <a:r>
              <a:rPr lang="fr-FR" b="1" dirty="0" err="1"/>
              <a:t>materials</a:t>
            </a:r>
            <a:r>
              <a:rPr lang="fr-FR" b="1" dirty="0"/>
              <a:t> </a:t>
            </a:r>
            <a:r>
              <a:rPr lang="fr-FR" b="1" dirty="0" err="1"/>
              <a:t>repositories</a:t>
            </a:r>
            <a:r>
              <a:rPr lang="fr-FR" b="1" dirty="0"/>
              <a:t> and </a:t>
            </a:r>
            <a:r>
              <a:rPr lang="fr-FR" b="1" dirty="0" err="1" smtClean="0"/>
              <a:t>resources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fr-FR" b="1" dirty="0" smtClean="0"/>
              <a:t>GOBLET </a:t>
            </a:r>
            <a:r>
              <a:rPr lang="fr-FR" b="1" dirty="0"/>
              <a:t>– http://</a:t>
            </a:r>
            <a:r>
              <a:rPr lang="fr-FR" b="1" dirty="0" err="1"/>
              <a:t>mygoblet.org</a:t>
            </a:r>
            <a:r>
              <a:rPr lang="fr-FR" b="1" dirty="0"/>
              <a:t>/training-portal</a:t>
            </a:r>
            <a:endParaRPr lang="fr-FR" b="1" dirty="0" smtClean="0"/>
          </a:p>
          <a:p>
            <a:r>
              <a:rPr lang="fr-FR" b="1" dirty="0" err="1" smtClean="0"/>
              <a:t>TeSS</a:t>
            </a:r>
            <a:r>
              <a:rPr lang="fr-FR" b="1" dirty="0"/>
              <a:t> - https://</a:t>
            </a:r>
            <a:r>
              <a:rPr lang="fr-FR" b="1" dirty="0" err="1"/>
              <a:t>tess.elixir-europe.org</a:t>
            </a:r>
            <a:r>
              <a:rPr lang="fr-FR" b="1" dirty="0"/>
              <a:t>/</a:t>
            </a:r>
            <a:endParaRPr lang="fr-FR" b="1" dirty="0" smtClean="0"/>
          </a:p>
          <a:p>
            <a:r>
              <a:rPr lang="fr-FR" b="1" dirty="0"/>
              <a:t>GitHub - https://</a:t>
            </a:r>
            <a:r>
              <a:rPr lang="fr-FR" b="1" dirty="0" err="1"/>
              <a:t>github.com</a:t>
            </a:r>
            <a:endParaRPr lang="fr-FR" b="1" dirty="0" smtClean="0"/>
          </a:p>
          <a:p>
            <a:r>
              <a:rPr lang="fr-FR" b="1" dirty="0"/>
              <a:t>Jupiter - http://</a:t>
            </a:r>
            <a:r>
              <a:rPr lang="fr-FR" b="1" dirty="0" err="1"/>
              <a:t>jupyter.org</a:t>
            </a:r>
            <a:r>
              <a:rPr lang="fr-FR" b="1" dirty="0"/>
              <a:t>/</a:t>
            </a:r>
          </a:p>
          <a:p>
            <a:r>
              <a:rPr lang="fr-FR" b="1" dirty="0" err="1" smtClean="0"/>
              <a:t>Other</a:t>
            </a:r>
            <a:r>
              <a:rPr lang="fr-FR" b="1" dirty="0" smtClean="0"/>
              <a:t>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039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 err="1"/>
              <a:t>Reproducibility</a:t>
            </a:r>
            <a:r>
              <a:rPr lang="fr-FR" b="1" dirty="0"/>
              <a:t> of </a:t>
            </a:r>
            <a:r>
              <a:rPr lang="fr-FR" b="1" dirty="0" err="1"/>
              <a:t>compute</a:t>
            </a:r>
            <a:r>
              <a:rPr lang="fr-FR" b="1" dirty="0"/>
              <a:t> </a:t>
            </a:r>
            <a:r>
              <a:rPr lang="fr-FR" b="1" dirty="0" err="1" smtClean="0"/>
              <a:t>environments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fr-FR" dirty="0" err="1" smtClean="0"/>
              <a:t>Different</a:t>
            </a:r>
            <a:r>
              <a:rPr lang="fr-FR" dirty="0" smtClean="0"/>
              <a:t> courses, 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compute</a:t>
            </a:r>
            <a:r>
              <a:rPr lang="fr-FR" dirty="0" smtClean="0"/>
              <a:t> </a:t>
            </a:r>
            <a:r>
              <a:rPr lang="fr-FR" dirty="0" err="1" smtClean="0"/>
              <a:t>requirements</a:t>
            </a:r>
            <a:r>
              <a:rPr lang="fr-FR" dirty="0" smtClean="0"/>
              <a:t>: Unix, R, Python, </a:t>
            </a:r>
            <a:r>
              <a:rPr lang="fr-FR" dirty="0" err="1" smtClean="0"/>
              <a:t>metagenomics</a:t>
            </a:r>
            <a:r>
              <a:rPr lang="fr-FR" dirty="0" smtClean="0"/>
              <a:t>, long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sequencing</a:t>
            </a:r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dirty="0"/>
              <a:t>I</a:t>
            </a:r>
            <a:r>
              <a:rPr lang="fr-FR" dirty="0" smtClean="0"/>
              <a:t>nstallation </a:t>
            </a:r>
            <a:r>
              <a:rPr lang="fr-FR" dirty="0" err="1"/>
              <a:t>process</a:t>
            </a:r>
            <a:r>
              <a:rPr lang="fr-FR" dirty="0"/>
              <a:t> </a:t>
            </a:r>
            <a:r>
              <a:rPr lang="fr-FR" dirty="0" smtClean="0"/>
              <a:t>time-</a:t>
            </a:r>
            <a:r>
              <a:rPr lang="fr-FR" dirty="0" err="1" smtClean="0"/>
              <a:t>consuming</a:t>
            </a:r>
            <a:r>
              <a:rPr lang="fr-FR" dirty="0" smtClean="0"/>
              <a:t> and </a:t>
            </a:r>
            <a:r>
              <a:rPr lang="fr-FR" dirty="0" err="1" smtClean="0"/>
              <a:t>technically</a:t>
            </a:r>
            <a:r>
              <a:rPr lang="fr-FR" dirty="0" smtClean="0"/>
              <a:t> </a:t>
            </a:r>
            <a:r>
              <a:rPr lang="fr-FR" dirty="0" err="1" smtClean="0"/>
              <a:t>challenging</a:t>
            </a:r>
            <a:endParaRPr lang="fr-FR" dirty="0" smtClean="0"/>
          </a:p>
          <a:p>
            <a:pPr>
              <a:lnSpc>
                <a:spcPct val="100000"/>
              </a:lnSpc>
            </a:pPr>
            <a:r>
              <a:rPr lang="fr-FR" dirty="0" err="1" smtClean="0"/>
              <a:t>Every</a:t>
            </a:r>
            <a:r>
              <a:rPr lang="fr-FR" dirty="0" smtClean="0"/>
              <a:t> </a:t>
            </a:r>
            <a:r>
              <a:rPr lang="fr-FR" dirty="0"/>
              <a:t>computer </a:t>
            </a:r>
            <a:r>
              <a:rPr lang="fr-FR" dirty="0" err="1"/>
              <a:t>should</a:t>
            </a:r>
            <a:r>
              <a:rPr lang="fr-FR" dirty="0"/>
              <a:t> have an </a:t>
            </a:r>
            <a:r>
              <a:rPr lang="fr-FR" dirty="0" err="1"/>
              <a:t>identical</a:t>
            </a:r>
            <a:r>
              <a:rPr lang="fr-FR" dirty="0"/>
              <a:t> installation setup and </a:t>
            </a:r>
            <a:r>
              <a:rPr lang="fr-FR" dirty="0" err="1"/>
              <a:t>sufficient</a:t>
            </a:r>
            <a:r>
              <a:rPr lang="fr-FR" dirty="0"/>
              <a:t> hardware (power and memory) to </a:t>
            </a:r>
            <a:r>
              <a:rPr lang="fr-FR" dirty="0" err="1"/>
              <a:t>run</a:t>
            </a:r>
            <a:r>
              <a:rPr lang="fr-FR" dirty="0"/>
              <a:t> the </a:t>
            </a:r>
            <a:r>
              <a:rPr lang="fr-FR" dirty="0" err="1"/>
              <a:t>tools</a:t>
            </a:r>
            <a:r>
              <a:rPr lang="fr-FR" dirty="0"/>
              <a:t> </a:t>
            </a:r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dirty="0" smtClean="0"/>
              <a:t>Virtual machines, cloud </a:t>
            </a:r>
            <a:r>
              <a:rPr lang="fr-FR" dirty="0" err="1" smtClean="0"/>
              <a:t>computing</a:t>
            </a:r>
            <a:r>
              <a:rPr lang="fr-FR" dirty="0" smtClean="0"/>
              <a:t>, containers, software images</a:t>
            </a:r>
          </a:p>
          <a:p>
            <a:pPr>
              <a:lnSpc>
                <a:spcPct val="150000"/>
              </a:lnSpc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681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Training </a:t>
            </a:r>
            <a:r>
              <a:rPr lang="fr-FR" b="1" dirty="0" err="1"/>
              <a:t>rooms</a:t>
            </a:r>
            <a:r>
              <a:rPr lang="fr-FR" b="1" dirty="0"/>
              <a:t> for </a:t>
            </a:r>
            <a:r>
              <a:rPr lang="fr-FR" b="1" dirty="0" err="1" smtClean="0"/>
              <a:t>bioinformatics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fr-FR" dirty="0"/>
              <a:t>P</a:t>
            </a:r>
            <a:r>
              <a:rPr lang="fr-FR" dirty="0" smtClean="0"/>
              <a:t>hysical </a:t>
            </a:r>
            <a:r>
              <a:rPr lang="fr-FR" dirty="0" err="1"/>
              <a:t>environment</a:t>
            </a:r>
            <a:r>
              <a:rPr lang="fr-FR" dirty="0"/>
              <a:t> </a:t>
            </a:r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dirty="0"/>
              <a:t>Room </a:t>
            </a:r>
            <a:r>
              <a:rPr lang="fr-FR" dirty="0" err="1" smtClean="0"/>
              <a:t>geometry</a:t>
            </a:r>
            <a:r>
              <a:rPr lang="fr-FR" dirty="0" smtClean="0"/>
              <a:t>: </a:t>
            </a:r>
            <a:r>
              <a:rPr lang="fr-FR" dirty="0" err="1" smtClean="0"/>
              <a:t>seats</a:t>
            </a:r>
            <a:r>
              <a:rPr lang="fr-FR" dirty="0" smtClean="0"/>
              <a:t>’ </a:t>
            </a:r>
            <a:r>
              <a:rPr lang="fr-FR" dirty="0" err="1" smtClean="0"/>
              <a:t>quality</a:t>
            </a:r>
            <a:r>
              <a:rPr lang="fr-FR" dirty="0" smtClean="0"/>
              <a:t>, </a:t>
            </a:r>
            <a:r>
              <a:rPr lang="fr-FR" dirty="0"/>
              <a:t>the </a:t>
            </a:r>
            <a:r>
              <a:rPr lang="fr-FR" dirty="0" err="1"/>
              <a:t>lighting</a:t>
            </a:r>
            <a:r>
              <a:rPr lang="fr-FR" dirty="0"/>
              <a:t>, the room </a:t>
            </a:r>
            <a:r>
              <a:rPr lang="fr-FR" dirty="0" err="1"/>
              <a:t>temperature</a:t>
            </a:r>
            <a:r>
              <a:rPr lang="fr-FR" dirty="0"/>
              <a:t> control, the </a:t>
            </a:r>
            <a:r>
              <a:rPr lang="fr-FR" dirty="0" err="1"/>
              <a:t>stability</a:t>
            </a:r>
            <a:r>
              <a:rPr lang="fr-FR" dirty="0"/>
              <a:t> of power and network connections</a:t>
            </a:r>
          </a:p>
          <a:p>
            <a:pPr>
              <a:lnSpc>
                <a:spcPct val="150000"/>
              </a:lnSpc>
            </a:pPr>
            <a:r>
              <a:rPr lang="fr-FR" dirty="0" err="1"/>
              <a:t>Functionality</a:t>
            </a:r>
            <a:r>
              <a:rPr lang="fr-FR" dirty="0"/>
              <a:t> </a:t>
            </a:r>
            <a:r>
              <a:rPr lang="fr-FR" dirty="0" smtClean="0"/>
              <a:t>: </a:t>
            </a:r>
            <a:r>
              <a:rPr lang="fr-FR" dirty="0" err="1"/>
              <a:t>video</a:t>
            </a:r>
            <a:r>
              <a:rPr lang="fr-FR" dirty="0"/>
              <a:t>, audio, </a:t>
            </a:r>
            <a:r>
              <a:rPr lang="fr-FR" dirty="0" err="1"/>
              <a:t>drawing</a:t>
            </a:r>
            <a:r>
              <a:rPr lang="fr-FR" dirty="0"/>
              <a:t> surfaces (</a:t>
            </a:r>
            <a:r>
              <a:rPr lang="fr-FR" dirty="0" err="1"/>
              <a:t>whiteboard</a:t>
            </a:r>
            <a:r>
              <a:rPr lang="fr-FR" dirty="0"/>
              <a:t>, </a:t>
            </a:r>
            <a:r>
              <a:rPr lang="fr-FR" dirty="0" err="1"/>
              <a:t>flipchart</a:t>
            </a:r>
            <a:r>
              <a:rPr lang="fr-FR" dirty="0"/>
              <a:t> </a:t>
            </a:r>
            <a:r>
              <a:rPr lang="fr-FR" dirty="0" err="1"/>
              <a:t>paper</a:t>
            </a:r>
            <a:r>
              <a:rPr lang="fr-FR" dirty="0"/>
              <a:t>), a </a:t>
            </a:r>
            <a:r>
              <a:rPr lang="fr-FR" dirty="0" err="1"/>
              <a:t>corkboard</a:t>
            </a:r>
            <a:r>
              <a:rPr lang="fr-FR" dirty="0"/>
              <a:t>  to pin </a:t>
            </a:r>
            <a:r>
              <a:rPr lang="fr-FR" dirty="0" err="1"/>
              <a:t>materials</a:t>
            </a:r>
            <a:r>
              <a:rPr lang="fr-FR" dirty="0"/>
              <a:t> </a:t>
            </a:r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dirty="0"/>
              <a:t>Hardware </a:t>
            </a:r>
            <a:r>
              <a:rPr lang="fr-FR" dirty="0" err="1" smtClean="0"/>
              <a:t>needs</a:t>
            </a:r>
            <a:r>
              <a:rPr lang="fr-FR" dirty="0" smtClean="0"/>
              <a:t>: </a:t>
            </a:r>
            <a:r>
              <a:rPr lang="fr-FR" dirty="0"/>
              <a:t>power </a:t>
            </a:r>
            <a:r>
              <a:rPr lang="fr-FR" dirty="0" err="1" smtClean="0"/>
              <a:t>suppliers</a:t>
            </a:r>
            <a:r>
              <a:rPr lang="fr-FR" dirty="0" smtClean="0"/>
              <a:t>, network connections </a:t>
            </a:r>
            <a:r>
              <a:rPr lang="fr-FR" dirty="0" err="1" smtClean="0"/>
              <a:t>with</a:t>
            </a:r>
            <a:r>
              <a:rPr lang="fr-FR" dirty="0" smtClean="0"/>
              <a:t> a </a:t>
            </a:r>
            <a:r>
              <a:rPr lang="fr-FR" dirty="0"/>
              <a:t>good </a:t>
            </a:r>
            <a:r>
              <a:rPr lang="fr-FR" dirty="0" err="1"/>
              <a:t>quality</a:t>
            </a:r>
            <a:r>
              <a:rPr lang="fr-FR" dirty="0"/>
              <a:t> wifi </a:t>
            </a:r>
            <a:r>
              <a:rPr lang="fr-FR" dirty="0" err="1" smtClean="0"/>
              <a:t>access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372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 dirty="0" smtClean="0"/>
              <a:t>Wrapping up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What did you learn in this session?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- One person a time, no repetition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228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Wrapping up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>
                <a:hlinkClick r:id="rId2"/>
              </a:rPr>
              <a:t>Using Concept Maps to develop courses and sessions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Training session design and plan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Training materials: sharing</a:t>
            </a:r>
            <a:r>
              <a:rPr lang="en-GB" dirty="0">
                <a:hlinkClick r:id="rId4"/>
              </a:rPr>
              <a:t> </a:t>
            </a:r>
            <a:r>
              <a:rPr lang="en-GB" dirty="0" smtClean="0">
                <a:hlinkClick r:id="rId4"/>
              </a:rPr>
              <a:t>and making re-use possible</a:t>
            </a:r>
            <a:endParaRPr lang="en-GB" dirty="0" smtClean="0"/>
          </a:p>
          <a:p>
            <a:pPr lvl="1"/>
            <a:r>
              <a:rPr lang="en-GB" u="sng" dirty="0" smtClean="0">
                <a:hlinkClick r:id="rId5"/>
              </a:rPr>
              <a:t>Training materials repositories and resources: GOBLET, TeSS, GitHub, etc.</a:t>
            </a:r>
            <a:endParaRPr lang="en-GB" dirty="0" smtClean="0"/>
          </a:p>
          <a:p>
            <a:r>
              <a:rPr lang="en-GB" dirty="0" smtClean="0">
                <a:hlinkClick r:id="rId6"/>
              </a:rPr>
              <a:t>Reproducibility of compute environments</a:t>
            </a:r>
            <a:endParaRPr lang="en-GB" dirty="0" smtClean="0"/>
          </a:p>
          <a:p>
            <a:r>
              <a:rPr lang="en-GB" dirty="0" smtClean="0">
                <a:hlinkClick r:id="rId7"/>
              </a:rPr>
              <a:t>Training rooms for bioinformatics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015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Train the trainer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4294967295"/>
          </p:nvPr>
        </p:nvSpPr>
        <p:spPr>
          <a:xfrm>
            <a:off x="0" y="3602038"/>
            <a:ext cx="9144000" cy="1655762"/>
          </a:xfrm>
        </p:spPr>
        <p:txBody>
          <a:bodyPr/>
          <a:lstStyle/>
          <a:p>
            <a:r>
              <a:rPr lang="fr-FR" b="1" dirty="0" smtClean="0"/>
              <a:t>Session 3 -</a:t>
            </a:r>
            <a:r>
              <a:rPr lang="fr-FR" dirty="0" smtClean="0"/>
              <a:t> </a:t>
            </a:r>
            <a:r>
              <a:rPr lang="fr-FR" b="1" dirty="0"/>
              <a:t>Session, course, and </a:t>
            </a:r>
            <a:r>
              <a:rPr lang="en-GB" b="1" dirty="0" smtClean="0"/>
              <a:t>materials</a:t>
            </a:r>
            <a:r>
              <a:rPr lang="fr-FR" b="1" dirty="0" smtClean="0"/>
              <a:t> </a:t>
            </a:r>
            <a:r>
              <a:rPr lang="fr-FR" b="1" dirty="0" smtClean="0"/>
              <a:t>design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90834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Train the trainer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4294967295"/>
          </p:nvPr>
        </p:nvSpPr>
        <p:spPr>
          <a:xfrm>
            <a:off x="0" y="3602038"/>
            <a:ext cx="9144000" cy="1655762"/>
          </a:xfrm>
        </p:spPr>
        <p:txBody>
          <a:bodyPr/>
          <a:lstStyle/>
          <a:p>
            <a:r>
              <a:rPr lang="en-GB" b="1" dirty="0" smtClean="0"/>
              <a:t>Session 4 -</a:t>
            </a:r>
            <a:r>
              <a:rPr lang="en-GB" dirty="0" smtClean="0"/>
              <a:t> </a:t>
            </a:r>
            <a:r>
              <a:rPr lang="en-GB" b="1" dirty="0" smtClean="0"/>
              <a:t>Assessment and feedback in training</a:t>
            </a:r>
          </a:p>
          <a:p>
            <a:r>
              <a:rPr lang="en-GB" b="0" dirty="0" smtClean="0">
                <a:effectLst/>
              </a:rPr>
              <a:t>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35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Plan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fr-FR" dirty="0">
                <a:hlinkClick r:id="rId2"/>
              </a:rPr>
              <a:t>Introduction to assessment and feedback in training</a:t>
            </a:r>
            <a:endParaRPr lang="fr-FR" dirty="0"/>
          </a:p>
          <a:p>
            <a:r>
              <a:rPr lang="fr-FR" dirty="0" smtClean="0">
                <a:hlinkClick r:id="rId3"/>
              </a:rPr>
              <a:t>Pre-course </a:t>
            </a:r>
            <a:r>
              <a:rPr lang="fr-FR" dirty="0">
                <a:hlinkClick r:id="rId3"/>
              </a:rPr>
              <a:t>assessment - Diagnostic questionnaires</a:t>
            </a:r>
            <a:endParaRPr lang="fr-FR" dirty="0"/>
          </a:p>
          <a:p>
            <a:r>
              <a:rPr lang="fr-FR" dirty="0" smtClean="0">
                <a:hlinkClick r:id="rId4"/>
              </a:rPr>
              <a:t>Feedback </a:t>
            </a:r>
            <a:r>
              <a:rPr lang="fr-FR" dirty="0">
                <a:hlinkClick r:id="rId4"/>
              </a:rPr>
              <a:t>to learners</a:t>
            </a:r>
            <a:endParaRPr lang="fr-FR" dirty="0"/>
          </a:p>
          <a:p>
            <a:pPr lvl="1"/>
            <a:r>
              <a:rPr lang="fr-FR" dirty="0">
                <a:hlinkClick r:id="rId5"/>
              </a:rPr>
              <a:t>Summative and formative assessment</a:t>
            </a:r>
            <a:endParaRPr lang="fr-FR" dirty="0"/>
          </a:p>
          <a:p>
            <a:r>
              <a:rPr lang="fr-FR" dirty="0">
                <a:hlinkClick r:id="rId6"/>
              </a:rPr>
              <a:t>Feedback from learners</a:t>
            </a:r>
            <a:endParaRPr lang="fr-FR" dirty="0"/>
          </a:p>
          <a:p>
            <a:pPr lvl="1"/>
            <a:r>
              <a:rPr lang="fr-FR" dirty="0">
                <a:hlinkClick r:id="rId7"/>
              </a:rPr>
              <a:t>Systematic </a:t>
            </a:r>
            <a:r>
              <a:rPr lang="fr-FR" dirty="0" smtClean="0">
                <a:hlinkClick r:id="rId7"/>
              </a:rPr>
              <a:t>Feedback</a:t>
            </a:r>
            <a:endParaRPr lang="fr-FR" dirty="0"/>
          </a:p>
          <a:p>
            <a:r>
              <a:rPr lang="fr-FR" dirty="0">
                <a:hlinkClick r:id="rId8"/>
              </a:rPr>
              <a:t>Short term feedback - assessment of training quality, participant and instructor </a:t>
            </a:r>
            <a:r>
              <a:rPr lang="fr-FR" dirty="0" smtClean="0">
                <a:hlinkClick r:id="rId8"/>
              </a:rPr>
              <a:t>performance</a:t>
            </a:r>
            <a:endParaRPr lang="fr-FR" dirty="0"/>
          </a:p>
          <a:p>
            <a:r>
              <a:rPr lang="fr-FR" dirty="0">
                <a:hlinkClick r:id="rId8"/>
              </a:rPr>
              <a:t>Long term post-course </a:t>
            </a:r>
            <a:r>
              <a:rPr lang="fr-FR" dirty="0" smtClean="0">
                <a:hlinkClick r:id="rId8"/>
              </a:rPr>
              <a:t>feedback</a:t>
            </a:r>
            <a:endParaRPr lang="fr-FR" dirty="0"/>
          </a:p>
          <a:p>
            <a:r>
              <a:rPr lang="fr-FR" dirty="0">
                <a:hlinkClick r:id="rId9"/>
              </a:rPr>
              <a:t>Dealing with (bad) </a:t>
            </a:r>
            <a:r>
              <a:rPr lang="fr-FR" dirty="0" smtClean="0">
                <a:hlinkClick r:id="rId9"/>
              </a:rPr>
              <a:t>feedback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952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Assessment</a:t>
            </a:r>
            <a:r>
              <a:rPr lang="fr-FR" b="1" dirty="0" smtClean="0"/>
              <a:t> 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fr-FR" dirty="0"/>
              <a:t>the </a:t>
            </a:r>
            <a:r>
              <a:rPr lang="fr-FR" dirty="0" err="1"/>
              <a:t>evaluation</a:t>
            </a:r>
            <a:r>
              <a:rPr lang="fr-FR" dirty="0"/>
              <a:t> of a </a:t>
            </a:r>
            <a:r>
              <a:rPr lang="fr-FR" dirty="0" err="1" smtClean="0"/>
              <a:t>student's</a:t>
            </a:r>
            <a:r>
              <a:rPr lang="fr-FR" dirty="0" smtClean="0"/>
              <a:t> </a:t>
            </a:r>
            <a:r>
              <a:rPr lang="fr-FR" dirty="0" err="1" smtClean="0"/>
              <a:t>achievement</a:t>
            </a:r>
            <a:r>
              <a:rPr lang="fr-FR" dirty="0"/>
              <a:t> on a </a:t>
            </a:r>
            <a:r>
              <a:rPr lang="fr-FR" dirty="0" smtClean="0"/>
              <a:t>course</a:t>
            </a:r>
          </a:p>
          <a:p>
            <a:endParaRPr lang="fr-FR" dirty="0" smtClean="0"/>
          </a:p>
          <a:p>
            <a:pPr marL="0" indent="0">
              <a:buNone/>
            </a:pPr>
            <a:endParaRPr lang="fr-FR" sz="4400" dirty="0" smtClean="0"/>
          </a:p>
          <a:p>
            <a:pPr marL="0" indent="0">
              <a:buNone/>
            </a:pPr>
            <a:r>
              <a:rPr lang="fr-FR" sz="4400" dirty="0" smtClean="0"/>
              <a:t>Feedback</a:t>
            </a:r>
            <a:endParaRPr lang="fr-FR" sz="4400" dirty="0"/>
          </a:p>
          <a:p>
            <a:r>
              <a:rPr lang="fr-FR" dirty="0"/>
              <a:t>a </a:t>
            </a:r>
            <a:r>
              <a:rPr lang="fr-FR" dirty="0" err="1"/>
              <a:t>reaction</a:t>
            </a:r>
            <a:r>
              <a:rPr lang="fr-FR" dirty="0"/>
              <a:t> or </a:t>
            </a:r>
            <a:r>
              <a:rPr lang="fr-FR" dirty="0" err="1"/>
              <a:t>response</a:t>
            </a:r>
            <a:r>
              <a:rPr lang="fr-FR" dirty="0"/>
              <a:t> to a </a:t>
            </a:r>
            <a:r>
              <a:rPr lang="fr-FR" dirty="0" err="1"/>
              <a:t>particular</a:t>
            </a:r>
            <a:r>
              <a:rPr lang="fr-FR" dirty="0"/>
              <a:t> </a:t>
            </a:r>
            <a:r>
              <a:rPr lang="fr-FR" dirty="0" err="1"/>
              <a:t>process</a:t>
            </a:r>
            <a:r>
              <a:rPr lang="fr-FR" dirty="0"/>
              <a:t> or </a:t>
            </a:r>
            <a:r>
              <a:rPr lang="fr-FR" dirty="0" err="1"/>
              <a:t>activity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19456" y="6382512"/>
            <a:ext cx="2560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quote</a:t>
            </a:r>
            <a:r>
              <a:rPr lang="fr-FR" dirty="0" smtClean="0"/>
              <a:t> </a:t>
            </a:r>
            <a:r>
              <a:rPr lang="fr-FR" i="1" dirty="0" err="1" smtClean="0"/>
              <a:t>Dictionary.com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817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Practice </a:t>
            </a:r>
            <a:r>
              <a:rPr lang="fr-FR" dirty="0" err="1" smtClean="0"/>
              <a:t>makes</a:t>
            </a:r>
            <a:r>
              <a:rPr lang="fr-FR" dirty="0" smtClean="0"/>
              <a:t> </a:t>
            </a:r>
            <a:r>
              <a:rPr lang="fr-FR" dirty="0" err="1" smtClean="0"/>
              <a:t>perfect</a:t>
            </a:r>
            <a:endParaRPr lang="fr-FR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1421294" y="3558209"/>
            <a:ext cx="10770706" cy="1961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Practice </a:t>
            </a:r>
            <a:r>
              <a:rPr lang="fr-FR" dirty="0" err="1" smtClean="0"/>
              <a:t>with</a:t>
            </a:r>
            <a:r>
              <a:rPr lang="fr-FR" dirty="0" smtClean="0"/>
              <a:t> feedback </a:t>
            </a:r>
            <a:r>
              <a:rPr lang="fr-FR" dirty="0" err="1" smtClean="0"/>
              <a:t>makes</a:t>
            </a:r>
            <a:r>
              <a:rPr lang="fr-FR" dirty="0" smtClean="0"/>
              <a:t> </a:t>
            </a:r>
            <a:r>
              <a:rPr lang="fr-FR" dirty="0" err="1" smtClean="0"/>
              <a:t>perfect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351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Feedback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fr-FR" dirty="0" smtClean="0"/>
              <a:t>The feedback </a:t>
            </a:r>
            <a:r>
              <a:rPr lang="fr-FR" dirty="0" err="1" smtClean="0"/>
              <a:t>itself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not important, but 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r>
              <a:rPr lang="fr-FR" dirty="0" smtClean="0"/>
              <a:t> do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is-IS" dirty="0" smtClean="0"/>
              <a:t>…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err="1" smtClean="0"/>
              <a:t>Giving</a:t>
            </a:r>
            <a:r>
              <a:rPr lang="fr-FR" dirty="0" smtClean="0"/>
              <a:t> and </a:t>
            </a:r>
            <a:r>
              <a:rPr lang="fr-FR" dirty="0" err="1" smtClean="0"/>
              <a:t>receiving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119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fr-FR" dirty="0"/>
              <a:t>Activity (</a:t>
            </a:r>
            <a:r>
              <a:rPr lang="fr-FR" dirty="0" err="1"/>
              <a:t>individual</a:t>
            </a:r>
            <a:r>
              <a:rPr lang="fr-FR" dirty="0"/>
              <a:t>) - Challenge 1: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feedback/</a:t>
            </a:r>
            <a:r>
              <a:rPr lang="fr-FR" dirty="0" err="1"/>
              <a:t>assessment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as a </a:t>
            </a:r>
            <a:r>
              <a:rPr lang="fr-FR" dirty="0" err="1"/>
              <a:t>learner</a:t>
            </a:r>
            <a:r>
              <a:rPr lang="fr-FR" dirty="0"/>
              <a:t> or use as a trainer?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2868613"/>
            <a:ext cx="10515600" cy="3308350"/>
          </a:xfrm>
        </p:spPr>
        <p:txBody>
          <a:bodyPr/>
          <a:lstStyle/>
          <a:p>
            <a:pPr fontAlgn="base"/>
            <a:r>
              <a:rPr lang="fr-FR" dirty="0" err="1"/>
              <a:t>What</a:t>
            </a:r>
            <a:r>
              <a:rPr lang="fr-FR" dirty="0"/>
              <a:t> type of </a:t>
            </a:r>
            <a:r>
              <a:rPr lang="fr-FR" dirty="0" err="1"/>
              <a:t>assessment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undertake</a:t>
            </a:r>
            <a:r>
              <a:rPr lang="fr-FR" dirty="0"/>
              <a:t> as a </a:t>
            </a:r>
            <a:r>
              <a:rPr lang="fr-FR" dirty="0" err="1" smtClean="0"/>
              <a:t>learner</a:t>
            </a:r>
            <a:r>
              <a:rPr lang="fr-FR" dirty="0" smtClean="0"/>
              <a:t> or trainer?</a:t>
            </a:r>
            <a:endParaRPr lang="fr-FR" dirty="0"/>
          </a:p>
          <a:p>
            <a:pPr fontAlgn="base"/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purpose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opinion?</a:t>
            </a:r>
          </a:p>
          <a:p>
            <a:pPr fontAlgn="base"/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 smtClean="0"/>
              <a:t>learning</a:t>
            </a:r>
            <a:r>
              <a:rPr lang="fr-FR" dirty="0"/>
              <a:t> </a:t>
            </a:r>
            <a:r>
              <a:rPr lang="fr-FR" dirty="0" smtClean="0"/>
              <a:t>or </a:t>
            </a:r>
            <a:r>
              <a:rPr lang="fr-FR" dirty="0" err="1" smtClean="0"/>
              <a:t>teaching</a:t>
            </a:r>
            <a:r>
              <a:rPr lang="fr-FR" dirty="0" smtClean="0"/>
              <a:t>?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err="1"/>
              <a:t>Reflection</a:t>
            </a:r>
            <a:r>
              <a:rPr lang="fr-FR" dirty="0"/>
              <a:t> – 5’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5544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Pre</a:t>
            </a:r>
            <a:r>
              <a:rPr lang="fr-FR" dirty="0" smtClean="0"/>
              <a:t>-course </a:t>
            </a:r>
            <a:r>
              <a:rPr lang="fr-FR" dirty="0" err="1" smtClean="0"/>
              <a:t>assessment</a:t>
            </a:r>
            <a:r>
              <a:rPr lang="fr-FR" dirty="0" smtClean="0"/>
              <a:t> - Diagnostic questionnaires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fr-FR" dirty="0" err="1" smtClean="0"/>
              <a:t>Useful</a:t>
            </a:r>
            <a:r>
              <a:rPr lang="fr-FR" dirty="0" smtClean="0"/>
              <a:t> </a:t>
            </a:r>
            <a:r>
              <a:rPr lang="fr-FR" dirty="0" err="1" smtClean="0"/>
              <a:t>tools</a:t>
            </a:r>
            <a:r>
              <a:rPr lang="fr-FR" dirty="0"/>
              <a:t> </a:t>
            </a:r>
            <a:r>
              <a:rPr lang="fr-FR" dirty="0" smtClean="0"/>
              <a:t>- to </a:t>
            </a:r>
            <a:r>
              <a:rPr lang="fr-FR" dirty="0" err="1" smtClean="0"/>
              <a:t>get</a:t>
            </a:r>
            <a:r>
              <a:rPr lang="fr-FR" dirty="0" smtClean="0"/>
              <a:t> an </a:t>
            </a:r>
            <a:r>
              <a:rPr lang="fr-FR" dirty="0" err="1" smtClean="0"/>
              <a:t>idea</a:t>
            </a:r>
            <a:r>
              <a:rPr lang="fr-FR" dirty="0" smtClean="0"/>
              <a:t> of </a:t>
            </a:r>
            <a:r>
              <a:rPr lang="fr-FR" dirty="0" err="1" smtClean="0"/>
              <a:t>where</a:t>
            </a:r>
            <a:r>
              <a:rPr lang="fr-FR" dirty="0" smtClean="0"/>
              <a:t> the </a:t>
            </a:r>
            <a:r>
              <a:rPr lang="fr-FR" dirty="0" err="1" smtClean="0"/>
              <a:t>learners</a:t>
            </a:r>
            <a:r>
              <a:rPr lang="fr-FR" dirty="0" smtClean="0"/>
              <a:t> and the group of </a:t>
            </a:r>
            <a:r>
              <a:rPr lang="fr-FR" dirty="0" err="1" smtClean="0"/>
              <a:t>learners</a:t>
            </a:r>
            <a:r>
              <a:rPr lang="fr-FR" dirty="0" smtClean="0"/>
              <a:t> stand </a:t>
            </a:r>
            <a:r>
              <a:rPr lang="fr-FR" dirty="0" err="1" smtClean="0"/>
              <a:t>before</a:t>
            </a:r>
            <a:r>
              <a:rPr lang="fr-FR" dirty="0" smtClean="0"/>
              <a:t> the course </a:t>
            </a:r>
            <a:r>
              <a:rPr lang="fr-FR" dirty="0" err="1" smtClean="0"/>
              <a:t>starts</a:t>
            </a:r>
            <a:endParaRPr lang="fr-FR" dirty="0" smtClean="0"/>
          </a:p>
          <a:p>
            <a:endParaRPr lang="fr-FR" dirty="0" smtClean="0"/>
          </a:p>
          <a:p>
            <a:pPr lvl="1"/>
            <a:r>
              <a:rPr lang="fr-FR" dirty="0" smtClean="0"/>
              <a:t>setup </a:t>
            </a:r>
            <a:r>
              <a:rPr lang="fr-FR" dirty="0" err="1" smtClean="0"/>
              <a:t>realistic</a:t>
            </a:r>
            <a:r>
              <a:rPr lang="fr-FR" dirty="0" smtClean="0"/>
              <a:t> </a:t>
            </a:r>
            <a:r>
              <a:rPr lang="fr-FR" dirty="0" err="1" smtClean="0"/>
              <a:t>learning</a:t>
            </a:r>
            <a:r>
              <a:rPr lang="fr-FR" dirty="0" smtClean="0"/>
              <a:t> objectives, </a:t>
            </a:r>
          </a:p>
          <a:p>
            <a:pPr lvl="1"/>
            <a:r>
              <a:rPr lang="fr-FR" dirty="0" err="1" smtClean="0"/>
              <a:t>meet</a:t>
            </a:r>
            <a:r>
              <a:rPr lang="fr-FR" dirty="0" smtClean="0"/>
              <a:t> expectations of </a:t>
            </a:r>
            <a:r>
              <a:rPr lang="fr-FR" dirty="0" err="1" smtClean="0"/>
              <a:t>learners</a:t>
            </a:r>
            <a:r>
              <a:rPr lang="fr-FR" dirty="0" smtClean="0"/>
              <a:t>,</a:t>
            </a:r>
          </a:p>
          <a:p>
            <a:pPr lvl="1"/>
            <a:r>
              <a:rPr lang="fr-FR" dirty="0" err="1" smtClean="0"/>
              <a:t>adapt</a:t>
            </a:r>
            <a:r>
              <a:rPr lang="fr-FR" dirty="0" smtClean="0"/>
              <a:t> the course content to </a:t>
            </a:r>
            <a:r>
              <a:rPr lang="fr-FR" dirty="0" err="1" smtClean="0"/>
              <a:t>fill</a:t>
            </a:r>
            <a:r>
              <a:rPr lang="fr-FR" dirty="0" smtClean="0"/>
              <a:t> gaps </a:t>
            </a:r>
            <a:r>
              <a:rPr lang="fr-FR" dirty="0" err="1" smtClean="0"/>
              <a:t>identified</a:t>
            </a:r>
            <a:r>
              <a:rPr lang="fr-FR" dirty="0" smtClean="0"/>
              <a:t> in the diagnostic questionnaire,</a:t>
            </a:r>
          </a:p>
          <a:p>
            <a:pPr lvl="1"/>
            <a:r>
              <a:rPr lang="fr-FR" dirty="0" err="1" smtClean="0"/>
              <a:t>avoid</a:t>
            </a:r>
            <a:r>
              <a:rPr lang="fr-FR" dirty="0" smtClean="0"/>
              <a:t> </a:t>
            </a:r>
            <a:r>
              <a:rPr lang="fr-FR" dirty="0" err="1" smtClean="0"/>
              <a:t>spending</a:t>
            </a:r>
            <a:r>
              <a:rPr lang="fr-FR" dirty="0" smtClean="0"/>
              <a:t> time in </a:t>
            </a:r>
            <a:r>
              <a:rPr lang="fr-FR" dirty="0" err="1" smtClean="0"/>
              <a:t>things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are not </a:t>
            </a:r>
            <a:r>
              <a:rPr lang="fr-FR" dirty="0" err="1" smtClean="0"/>
              <a:t>necessary</a:t>
            </a:r>
            <a:r>
              <a:rPr lang="fr-FR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0900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Pre-course assessment - Diagnostic questionnaires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Anonymous</a:t>
            </a:r>
          </a:p>
          <a:p>
            <a:pPr lvl="1"/>
            <a:r>
              <a:rPr lang="en-GB" dirty="0" smtClean="0"/>
              <a:t>Level of knowledge of the whole group of learners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Non-anonymous (individual answers)</a:t>
            </a:r>
          </a:p>
          <a:p>
            <a:pPr lvl="1"/>
            <a:r>
              <a:rPr lang="en-GB" dirty="0" smtClean="0"/>
              <a:t>Learner has a necessary pre-required knowledge, and in the negative case indicate an appropriate teaching choice to palliate this lack.</a:t>
            </a:r>
          </a:p>
          <a:p>
            <a:pPr lvl="1"/>
            <a:r>
              <a:rPr lang="en-GB" dirty="0" smtClean="0"/>
              <a:t>Example: Unix questionnaire before an HPC course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455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 to learners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867275"/>
          </a:xfrm>
        </p:spPr>
        <p:txBody>
          <a:bodyPr>
            <a:normAutofit/>
          </a:bodyPr>
          <a:lstStyle/>
          <a:p>
            <a:r>
              <a:rPr lang="en-GB" dirty="0" smtClean="0"/>
              <a:t>Anything we do to help both ourselves, the instructors, and learners to get information about whether learning </a:t>
            </a:r>
          </a:p>
          <a:p>
            <a:endParaRPr lang="en-GB" dirty="0" smtClean="0"/>
          </a:p>
          <a:p>
            <a:pPr lvl="1"/>
            <a:r>
              <a:rPr lang="en-GB" sz="2800" dirty="0" smtClean="0"/>
              <a:t>is occurring (if during the teaching) </a:t>
            </a:r>
          </a:p>
          <a:p>
            <a:pPr lvl="1"/>
            <a:r>
              <a:rPr lang="en-GB" sz="2800" dirty="0" smtClean="0"/>
              <a:t>or has occurred (at the end of the teaching).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78781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Summative x Formative assessment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b="1" dirty="0" smtClean="0"/>
              <a:t>Summative: </a:t>
            </a:r>
            <a:r>
              <a:rPr lang="en-GB" dirty="0" smtClean="0"/>
              <a:t>is</a:t>
            </a:r>
            <a:r>
              <a:rPr lang="en-GB" b="1" dirty="0" smtClean="0"/>
              <a:t> </a:t>
            </a:r>
            <a:r>
              <a:rPr lang="en-GB" dirty="0" smtClean="0"/>
              <a:t>aimed at evaluating learners' performance at the end of teaching. </a:t>
            </a:r>
          </a:p>
          <a:p>
            <a:endParaRPr lang="en-GB" dirty="0"/>
          </a:p>
          <a:p>
            <a:r>
              <a:rPr lang="en-GB" dirty="0" smtClean="0"/>
              <a:t>When: at the end of a topic, a session, or at the end of the entire course. </a:t>
            </a:r>
          </a:p>
          <a:p>
            <a:endParaRPr lang="en-GB" dirty="0" smtClean="0"/>
          </a:p>
          <a:p>
            <a:r>
              <a:rPr lang="en-GB" dirty="0" smtClean="0"/>
              <a:t>Frequently occurs in schools and universities and usually includes grading. It is less frequent in training.</a:t>
            </a:r>
            <a:br>
              <a:rPr lang="en-GB" dirty="0" smtClean="0"/>
            </a:br>
            <a:endParaRPr lang="en-GB" b="1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14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Training requirements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4294967295"/>
          </p:nvPr>
        </p:nvSpPr>
        <p:spPr>
          <a:xfrm>
            <a:off x="2865438" y="1825625"/>
            <a:ext cx="9326562" cy="4351338"/>
          </a:xfrm>
        </p:spPr>
        <p:txBody>
          <a:bodyPr anchor="ctr">
            <a:noAutofit/>
          </a:bodyPr>
          <a:lstStyle/>
          <a:p>
            <a:pPr marL="182563" indent="-177800">
              <a:spcBef>
                <a:spcPts val="0"/>
              </a:spcBef>
              <a:spcAft>
                <a:spcPts val="1200"/>
              </a:spcAft>
            </a:pPr>
            <a:r>
              <a:rPr lang="en-GB" b="1" dirty="0"/>
              <a:t>What</a:t>
            </a:r>
            <a:r>
              <a:rPr lang="en-GB" dirty="0"/>
              <a:t> is the training topic?</a:t>
            </a:r>
          </a:p>
          <a:p>
            <a:pPr marL="182563" indent="-177800">
              <a:spcBef>
                <a:spcPts val="0"/>
              </a:spcBef>
              <a:spcAft>
                <a:spcPts val="1200"/>
              </a:spcAft>
            </a:pPr>
            <a:r>
              <a:rPr lang="en-GB" b="1" dirty="0" smtClean="0"/>
              <a:t>Who</a:t>
            </a:r>
            <a:r>
              <a:rPr lang="en-GB" dirty="0" smtClean="0"/>
              <a:t> are you training?</a:t>
            </a:r>
          </a:p>
          <a:p>
            <a:pPr marL="182563" indent="-177800">
              <a:spcBef>
                <a:spcPts val="0"/>
              </a:spcBef>
              <a:spcAft>
                <a:spcPts val="1200"/>
              </a:spcAft>
            </a:pPr>
            <a:r>
              <a:rPr lang="en-GB" b="1" dirty="0" smtClean="0"/>
              <a:t>Where</a:t>
            </a:r>
            <a:r>
              <a:rPr lang="en-GB" dirty="0" smtClean="0"/>
              <a:t> will the training be delivered?</a:t>
            </a:r>
          </a:p>
          <a:p>
            <a:pPr marL="182563" indent="-177800">
              <a:spcBef>
                <a:spcPts val="0"/>
              </a:spcBef>
              <a:spcAft>
                <a:spcPts val="1200"/>
              </a:spcAft>
            </a:pPr>
            <a:r>
              <a:rPr lang="en-GB" b="1" dirty="0" smtClean="0"/>
              <a:t>When</a:t>
            </a:r>
            <a:r>
              <a:rPr lang="en-GB" dirty="0" smtClean="0"/>
              <a:t> will the training take place?</a:t>
            </a:r>
          </a:p>
          <a:p>
            <a:pPr marL="182563" indent="-177800">
              <a:spcBef>
                <a:spcPts val="0"/>
              </a:spcBef>
              <a:spcAft>
                <a:spcPts val="1200"/>
              </a:spcAft>
            </a:pPr>
            <a:r>
              <a:rPr lang="en-GB" b="1" dirty="0" smtClean="0"/>
              <a:t>Why</a:t>
            </a:r>
            <a:r>
              <a:rPr lang="en-GB" dirty="0" smtClean="0"/>
              <a:t> are you training them?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219456" y="6382512"/>
            <a:ext cx="1204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quote</a:t>
            </a:r>
            <a:r>
              <a:rPr lang="fr-FR" dirty="0" smtClean="0"/>
              <a:t> </a:t>
            </a:r>
            <a:r>
              <a:rPr lang="fr-FR" i="1" dirty="0" smtClean="0"/>
              <a:t>Chris Taylor – </a:t>
            </a:r>
            <a:r>
              <a:rPr lang="fr-FR" i="1" dirty="0" err="1" smtClean="0"/>
              <a:t>Earlham</a:t>
            </a:r>
            <a:r>
              <a:rPr lang="fr-FR" i="1" dirty="0" smtClean="0"/>
              <a:t> Institute </a:t>
            </a:r>
            <a:r>
              <a:rPr lang="fr-FR" i="1" dirty="0"/>
              <a:t>- https://</a:t>
            </a:r>
            <a:r>
              <a:rPr lang="fr-FR" i="1" dirty="0" err="1"/>
              <a:t>www.mygoblet.org</a:t>
            </a:r>
            <a:r>
              <a:rPr lang="fr-FR" i="1" dirty="0"/>
              <a:t>/training-portal/</a:t>
            </a:r>
            <a:r>
              <a:rPr lang="fr-FR" i="1" dirty="0" err="1"/>
              <a:t>materials</a:t>
            </a:r>
            <a:r>
              <a:rPr lang="fr-FR" i="1" dirty="0"/>
              <a:t>/train-trainer-course-</a:t>
            </a:r>
            <a:r>
              <a:rPr lang="fr-FR" i="1" dirty="0" err="1"/>
              <a:t>materials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6127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Summative x Formative assessment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b="1" dirty="0" smtClean="0"/>
              <a:t>Formative assessment: </a:t>
            </a:r>
            <a:r>
              <a:rPr lang="en-GB" dirty="0" smtClean="0"/>
              <a:t> </a:t>
            </a:r>
            <a:r>
              <a:rPr lang="en-GB" b="1" dirty="0" smtClean="0"/>
              <a:t>during</a:t>
            </a:r>
            <a:r>
              <a:rPr lang="en-GB" dirty="0" smtClean="0"/>
              <a:t> teaching and learning. </a:t>
            </a:r>
            <a:br>
              <a:rPr lang="en-GB" dirty="0" smtClean="0"/>
            </a:br>
            <a:endParaRPr lang="en-GB" dirty="0" smtClean="0"/>
          </a:p>
          <a:p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"Classroom assessment's purpose is to improve the quality of student learning, not to provide evidence for evaluating or grading students. The assessment is almost </a:t>
            </a:r>
            <a:r>
              <a:rPr lang="en-GB" b="1" dirty="0" smtClean="0"/>
              <a:t>never graded</a:t>
            </a:r>
            <a:r>
              <a:rPr lang="en-GB" dirty="0" smtClean="0"/>
              <a:t> and are almost always </a:t>
            </a:r>
            <a:r>
              <a:rPr lang="en-GB" b="1" dirty="0" smtClean="0"/>
              <a:t>anonymous</a:t>
            </a:r>
            <a:r>
              <a:rPr lang="en-GB" dirty="0" smtClean="0"/>
              <a:t>."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219456" y="6382512"/>
            <a:ext cx="9283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We quote </a:t>
            </a:r>
            <a:r>
              <a:rPr lang="en-GB" i="1" dirty="0" smtClean="0"/>
              <a:t>Angelo &amp; Cross </a:t>
            </a:r>
            <a:r>
              <a:rPr lang="en-GB" dirty="0" smtClean="0"/>
              <a:t>[</a:t>
            </a:r>
            <a:r>
              <a:rPr lang="en-GB" dirty="0" smtClean="0">
                <a:hlinkClick r:id="rId2"/>
              </a:rPr>
              <a:t>Classroom Assessment techniques, a Handbook for College Teachers</a:t>
            </a:r>
            <a:r>
              <a:rPr lang="en-GB" dirty="0" smtClean="0"/>
              <a:t>)]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72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Formative assessment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Can help understand: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knowledge gaps need to be filled before moving on</a:t>
            </a:r>
          </a:p>
          <a:p>
            <a:r>
              <a:rPr lang="en-GB" dirty="0" smtClean="0"/>
              <a:t>If their mental models are correct</a:t>
            </a:r>
          </a:p>
          <a:p>
            <a:r>
              <a:rPr lang="en-GB" dirty="0" smtClean="0"/>
              <a:t>if the level of mastery is sufficient according to the course's learning objectives and outcomes</a:t>
            </a:r>
          </a:p>
          <a:p>
            <a:r>
              <a:rPr lang="en-GB" dirty="0" smtClean="0"/>
              <a:t>if learners goals and objectives are aligned to the course's goals and objectives</a:t>
            </a:r>
          </a:p>
          <a:p>
            <a:r>
              <a:rPr lang="en-GB" dirty="0" smtClean="0"/>
              <a:t>types of mistakes need special attention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27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 smtClean="0"/>
              <a:t>Self-assessment, self-confidence and usage independence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Active learning:</a:t>
            </a:r>
          </a:p>
          <a:p>
            <a:pPr lvl="1"/>
            <a:r>
              <a:rPr lang="en-GB" dirty="0" smtClean="0"/>
              <a:t>learners so involved in the learning process loose consciousness about accumulated knowledge 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Good quality training </a:t>
            </a:r>
          </a:p>
          <a:p>
            <a:pPr lvl="1"/>
            <a:r>
              <a:rPr lang="en-GB" dirty="0" smtClean="0"/>
              <a:t>instructors make efforts to keep the interaction loop closed, contribute to build-up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At chosen times: intervene and stimulate self assessment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901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Instant feedback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Minutes cards; One-up, one-down - are forms of Instant Feedback.</a:t>
            </a:r>
          </a:p>
          <a:p>
            <a:r>
              <a:rPr lang="en-GB" dirty="0" smtClean="0"/>
              <a:t>Fist or Five Feedback</a:t>
            </a:r>
          </a:p>
          <a:p>
            <a:r>
              <a:rPr lang="en-GB" dirty="0" err="1" smtClean="0"/>
              <a:t>Socrative</a:t>
            </a:r>
            <a:r>
              <a:rPr lang="en-GB" dirty="0" smtClean="0"/>
              <a:t> app</a:t>
            </a:r>
            <a:br>
              <a:rPr lang="en-GB" dirty="0" smtClean="0"/>
            </a:br>
            <a:endParaRPr lang="en-GB" b="0" dirty="0" smtClean="0">
              <a:effectLst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44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Instant feedback - benefits worth noticing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903788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For the LEARNER: </a:t>
            </a:r>
          </a:p>
          <a:p>
            <a:pPr lvl="1"/>
            <a:r>
              <a:rPr lang="en-GB" dirty="0" smtClean="0"/>
              <a:t>obliges the learner to introspect, to answer himself first (do I really know this? How easy it is for me to do this by myself?)</a:t>
            </a:r>
          </a:p>
          <a:p>
            <a:pPr lvl="1"/>
            <a:r>
              <a:rPr lang="en-GB" dirty="0" smtClean="0"/>
              <a:t>awareness of own progress -&gt; smartest way to gain self-confidence</a:t>
            </a:r>
          </a:p>
          <a:p>
            <a:pPr lvl="1"/>
            <a:r>
              <a:rPr lang="en-GB" dirty="0" smtClean="0"/>
              <a:t>when questioned at the end-of the course, much more able to make encompassing self assessments</a:t>
            </a:r>
          </a:p>
          <a:p>
            <a:endParaRPr lang="en-GB" dirty="0" smtClean="0"/>
          </a:p>
          <a:p>
            <a:r>
              <a:rPr lang="en-GB" dirty="0" smtClean="0"/>
              <a:t>For the INSTRUCTOR:</a:t>
            </a:r>
          </a:p>
          <a:p>
            <a:pPr lvl="1"/>
            <a:r>
              <a:rPr lang="en-GB" dirty="0" smtClean="0"/>
              <a:t>checking effectiveness</a:t>
            </a:r>
          </a:p>
          <a:p>
            <a:pPr lvl="1"/>
            <a:r>
              <a:rPr lang="en-GB" dirty="0" smtClean="0"/>
              <a:t>assessment - quality of materials and performance of instructor </a:t>
            </a:r>
          </a:p>
          <a:p>
            <a:pPr lvl="1"/>
            <a:r>
              <a:rPr lang="en-GB" dirty="0" smtClean="0"/>
              <a:t>identify learners - dragging behind and need more attention </a:t>
            </a:r>
          </a:p>
          <a:p>
            <a:pPr lvl="1"/>
            <a:r>
              <a:rPr lang="en-GB" dirty="0" smtClean="0"/>
              <a:t>identify learners - getting ahead of the group (receive harder assignments, help their colleagues, etc.) </a:t>
            </a:r>
          </a:p>
          <a:p>
            <a:pPr lvl="1"/>
            <a:r>
              <a:rPr lang="en-GB" dirty="0" smtClean="0"/>
              <a:t>judge the pace of training delivery - correct for the audience</a:t>
            </a:r>
            <a:br>
              <a:rPr lang="en-GB" dirty="0" smtClean="0"/>
            </a:br>
            <a:endParaRPr lang="en-GB" b="0" dirty="0" smtClean="0">
              <a:effectLst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158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Feedback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fr-FR" dirty="0" smtClean="0"/>
              <a:t>The feedback </a:t>
            </a:r>
            <a:r>
              <a:rPr lang="fr-FR" dirty="0" err="1" smtClean="0"/>
              <a:t>itself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not important, but 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r>
              <a:rPr lang="fr-FR" dirty="0" smtClean="0"/>
              <a:t> do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is-IS" dirty="0" smtClean="0"/>
              <a:t>…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err="1" smtClean="0"/>
              <a:t>Giving</a:t>
            </a:r>
            <a:r>
              <a:rPr lang="fr-FR" dirty="0" smtClean="0"/>
              <a:t> and </a:t>
            </a:r>
            <a:r>
              <a:rPr lang="fr-FR" dirty="0" err="1" smtClean="0"/>
              <a:t>receiving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265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 dirty="0" smtClean="0"/>
              <a:t>Activity (individual) - Post-course feedback - organisation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Write in the post-it the kind of information we would like to collect once the course is over</a:t>
            </a:r>
          </a:p>
          <a:p>
            <a:endParaRPr lang="en-GB" dirty="0" smtClean="0"/>
          </a:p>
          <a:p>
            <a:r>
              <a:rPr lang="en-GB" dirty="0" smtClean="0"/>
              <a:t>Reflection – 5’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086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Post-course feedback - organisation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Information</a:t>
            </a:r>
          </a:p>
          <a:p>
            <a:r>
              <a:rPr lang="en-GB" dirty="0" smtClean="0"/>
              <a:t>website </a:t>
            </a:r>
          </a:p>
          <a:p>
            <a:r>
              <a:rPr lang="en-GB" dirty="0" smtClean="0"/>
              <a:t>registration process </a:t>
            </a:r>
          </a:p>
          <a:p>
            <a:r>
              <a:rPr lang="en-GB" dirty="0" smtClean="0"/>
              <a:t>venue </a:t>
            </a:r>
          </a:p>
          <a:p>
            <a:r>
              <a:rPr lang="en-GB" dirty="0" smtClean="0"/>
              <a:t>IT support</a:t>
            </a:r>
          </a:p>
          <a:p>
            <a:r>
              <a:rPr lang="en-GB" dirty="0" smtClean="0"/>
              <a:t>Catering</a:t>
            </a:r>
          </a:p>
          <a:p>
            <a:r>
              <a:rPr lang="en-GB" dirty="0" smtClean="0"/>
              <a:t>Social dinner</a:t>
            </a:r>
          </a:p>
          <a:p>
            <a:r>
              <a:rPr lang="en-GB" dirty="0" smtClean="0"/>
              <a:t>Overall organization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7349966" y="1825624"/>
            <a:ext cx="4331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From very bad to excellent 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0018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Post-course feedback – course content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Topics were relevant for my work/research interests</a:t>
            </a:r>
          </a:p>
          <a:p>
            <a:r>
              <a:rPr lang="en-GB" dirty="0" smtClean="0"/>
              <a:t>Inspired to new ways of thinking</a:t>
            </a:r>
          </a:p>
          <a:p>
            <a:r>
              <a:rPr lang="en-GB" dirty="0" smtClean="0"/>
              <a:t>Lectures were clearly presented and comprehensible</a:t>
            </a:r>
          </a:p>
          <a:p>
            <a:r>
              <a:rPr lang="en-GB" dirty="0" smtClean="0"/>
              <a:t>Pace of teaching was right</a:t>
            </a:r>
          </a:p>
          <a:p>
            <a:r>
              <a:rPr lang="en-GB" dirty="0" smtClean="0"/>
              <a:t>Teaching aids used (e.g. slides) were well prepared</a:t>
            </a:r>
          </a:p>
          <a:p>
            <a:r>
              <a:rPr lang="en-GB" dirty="0" smtClean="0"/>
              <a:t>Hands-on exercises and demonstrations were a valuable contribution to the course</a:t>
            </a:r>
          </a:p>
          <a:p>
            <a:r>
              <a:rPr lang="en-GB" dirty="0" smtClean="0"/>
              <a:t>Course too short, too long, the right length</a:t>
            </a:r>
          </a:p>
          <a:p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4196219" y="6338170"/>
            <a:ext cx="6089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 smtClean="0"/>
              <a:t>Yes</a:t>
            </a:r>
            <a:r>
              <a:rPr lang="fr-FR" sz="2800" dirty="0" smtClean="0"/>
              <a:t>, </a:t>
            </a:r>
            <a:r>
              <a:rPr lang="fr-FR" sz="2800" dirty="0" err="1" smtClean="0"/>
              <a:t>rather</a:t>
            </a:r>
            <a:r>
              <a:rPr lang="fr-FR" sz="2800" dirty="0" smtClean="0"/>
              <a:t> </a:t>
            </a:r>
            <a:r>
              <a:rPr lang="fr-FR" sz="2800" dirty="0" err="1" smtClean="0"/>
              <a:t>yes</a:t>
            </a:r>
            <a:r>
              <a:rPr lang="fr-FR" sz="2800" dirty="0" smtClean="0"/>
              <a:t>, </a:t>
            </a:r>
            <a:r>
              <a:rPr lang="fr-FR" sz="2800" dirty="0" err="1" smtClean="0"/>
              <a:t>rather</a:t>
            </a:r>
            <a:r>
              <a:rPr lang="fr-FR" sz="2800" dirty="0" smtClean="0"/>
              <a:t> no, no, no opinion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0854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Post-course feedback – appreciation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Would you suggest this course to a friend/colleague?</a:t>
            </a:r>
          </a:p>
          <a:p>
            <a:r>
              <a:rPr lang="en-GB" dirty="0" smtClean="0"/>
              <a:t>The course met my expectations</a:t>
            </a:r>
          </a:p>
          <a:p>
            <a:r>
              <a:rPr lang="en-GB" dirty="0"/>
              <a:t>Overall, how would you rate this course</a:t>
            </a:r>
            <a:r>
              <a:rPr lang="en-GB" dirty="0" smtClean="0"/>
              <a:t>?</a:t>
            </a:r>
          </a:p>
          <a:p>
            <a:r>
              <a:rPr lang="en-GB" dirty="0" smtClean="0"/>
              <a:t>What did you like most about the course?</a:t>
            </a:r>
          </a:p>
          <a:p>
            <a:r>
              <a:rPr lang="en-GB" dirty="0" smtClean="0"/>
              <a:t>What did you like least about the course?</a:t>
            </a:r>
          </a:p>
          <a:p>
            <a:r>
              <a:rPr lang="en-GB" dirty="0" smtClean="0"/>
              <a:t>Additional comments and suggestions on the content, specific lectures, specific trainers, etc.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4196219" y="6338170"/>
            <a:ext cx="6089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Yes, rather yes, rather no, no, no opinion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14870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Plan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>
                <a:hlinkClick r:id="rId2"/>
              </a:rPr>
              <a:t>Using Concept Maps to develop courses and sessions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Training session design and plan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Training materials: sharing</a:t>
            </a:r>
            <a:r>
              <a:rPr lang="en-GB" dirty="0">
                <a:hlinkClick r:id="rId4"/>
              </a:rPr>
              <a:t> </a:t>
            </a:r>
            <a:r>
              <a:rPr lang="en-GB" dirty="0" smtClean="0">
                <a:hlinkClick r:id="rId4"/>
              </a:rPr>
              <a:t>and making re-use possible</a:t>
            </a:r>
            <a:endParaRPr lang="en-GB" dirty="0" smtClean="0"/>
          </a:p>
          <a:p>
            <a:pPr lvl="1"/>
            <a:r>
              <a:rPr lang="en-GB" dirty="0" smtClean="0">
                <a:hlinkClick r:id="rId5"/>
              </a:rPr>
              <a:t>Training materials repositories and resources: GOBLET, TeSS, GitHub, etc.</a:t>
            </a:r>
            <a:endParaRPr lang="en-GB" dirty="0" smtClean="0"/>
          </a:p>
          <a:p>
            <a:r>
              <a:rPr lang="en-GB" dirty="0" smtClean="0">
                <a:hlinkClick r:id="rId6"/>
              </a:rPr>
              <a:t>Reproducibility of compute environments</a:t>
            </a:r>
            <a:endParaRPr lang="en-GB" dirty="0" smtClean="0"/>
          </a:p>
          <a:p>
            <a:r>
              <a:rPr lang="en-GB" dirty="0" smtClean="0">
                <a:hlinkClick r:id="rId7"/>
              </a:rPr>
              <a:t>Training rooms for bioinformatics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7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Long term post-course feedback – impact 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838200" y="1293813"/>
            <a:ext cx="11353800" cy="4819650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spcBef>
                <a:spcPts val="600"/>
              </a:spcBef>
              <a:buNone/>
            </a:pPr>
            <a:r>
              <a:rPr lang="en-GB" sz="2400" dirty="0" smtClean="0"/>
              <a:t>Change </a:t>
            </a:r>
          </a:p>
          <a:p>
            <a:pPr lvl="1">
              <a:lnSpc>
                <a:spcPct val="170000"/>
              </a:lnSpc>
              <a:spcBef>
                <a:spcPts val="600"/>
              </a:spcBef>
            </a:pPr>
            <a:r>
              <a:rPr lang="en-GB" dirty="0"/>
              <a:t>employment sector</a:t>
            </a:r>
          </a:p>
          <a:p>
            <a:pPr lvl="1">
              <a:lnSpc>
                <a:spcPct val="170000"/>
              </a:lnSpc>
              <a:spcBef>
                <a:spcPts val="600"/>
              </a:spcBef>
            </a:pPr>
            <a:r>
              <a:rPr lang="en-GB" sz="2400" dirty="0" smtClean="0"/>
              <a:t>confidence/competency in the resource(s)</a:t>
            </a:r>
            <a:endParaRPr lang="en-GB" dirty="0"/>
          </a:p>
          <a:p>
            <a:pPr lvl="1">
              <a:lnSpc>
                <a:spcPct val="170000"/>
              </a:lnSpc>
              <a:spcBef>
                <a:spcPts val="600"/>
              </a:spcBef>
            </a:pPr>
            <a:r>
              <a:rPr lang="en-GB" sz="2400" dirty="0" smtClean="0"/>
              <a:t>work/research</a:t>
            </a:r>
          </a:p>
          <a:p>
            <a:pPr lvl="1">
              <a:lnSpc>
                <a:spcPct val="170000"/>
              </a:lnSpc>
              <a:spcBef>
                <a:spcPts val="600"/>
              </a:spcBef>
            </a:pPr>
            <a:r>
              <a:rPr lang="en-GB" sz="2400" dirty="0" smtClean="0"/>
              <a:t>collaborations with the other course participants, colleagues</a:t>
            </a:r>
          </a:p>
        </p:txBody>
      </p:sp>
    </p:spTree>
    <p:extLst>
      <p:ext uri="{BB962C8B-B14F-4D97-AF65-F5344CB8AC3E}">
        <p14:creationId xmlns:p14="http://schemas.microsoft.com/office/powerpoint/2010/main" val="86783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Summary</a:t>
            </a:r>
            <a:r>
              <a:rPr lang="fr-FR" dirty="0" smtClean="0"/>
              <a:t>- </a:t>
            </a:r>
            <a:r>
              <a:rPr lang="fr-FR" dirty="0" err="1" smtClean="0"/>
              <a:t>When</a:t>
            </a:r>
            <a:r>
              <a:rPr lang="fr-FR" dirty="0" smtClean="0"/>
              <a:t> and </a:t>
            </a:r>
            <a:r>
              <a:rPr lang="fr-FR" dirty="0" err="1" smtClean="0"/>
              <a:t>why</a:t>
            </a:r>
            <a:r>
              <a:rPr lang="fr-FR" dirty="0" smtClean="0"/>
              <a:t> to </a:t>
            </a:r>
            <a:r>
              <a:rPr lang="fr-FR" dirty="0" err="1" smtClean="0"/>
              <a:t>assess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/>
              <a:t>the </a:t>
            </a:r>
            <a:r>
              <a:rPr lang="fr-FR" dirty="0" smtClean="0"/>
              <a:t>course - </a:t>
            </a:r>
            <a:r>
              <a:rPr lang="fr-FR" dirty="0" err="1"/>
              <a:t>p</a:t>
            </a:r>
            <a:r>
              <a:rPr lang="fr-FR" dirty="0" err="1" smtClean="0"/>
              <a:t>re</a:t>
            </a:r>
            <a:r>
              <a:rPr lang="fr-FR" dirty="0" smtClean="0"/>
              <a:t>-course </a:t>
            </a:r>
            <a:r>
              <a:rPr lang="fr-FR" dirty="0" err="1" smtClean="0"/>
              <a:t>assessment</a:t>
            </a:r>
            <a:r>
              <a:rPr lang="fr-FR" dirty="0" smtClean="0"/>
              <a:t> - </a:t>
            </a:r>
            <a:r>
              <a:rPr lang="fr-FR" dirty="0" err="1" smtClean="0"/>
              <a:t>verify</a:t>
            </a:r>
            <a:r>
              <a:rPr lang="fr-FR" dirty="0" smtClean="0"/>
              <a:t> the </a:t>
            </a:r>
            <a:r>
              <a:rPr lang="fr-FR" dirty="0" err="1" smtClean="0"/>
              <a:t>target</a:t>
            </a:r>
            <a:r>
              <a:rPr lang="fr-FR" dirty="0" smtClean="0"/>
              <a:t> audience of the course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 err="1" smtClean="0"/>
              <a:t>Beginning</a:t>
            </a:r>
            <a:r>
              <a:rPr lang="fr-FR" dirty="0" smtClean="0"/>
              <a:t> </a:t>
            </a:r>
            <a:r>
              <a:rPr lang="fr-FR" dirty="0"/>
              <a:t>of the </a:t>
            </a:r>
            <a:r>
              <a:rPr lang="fr-FR" dirty="0" smtClean="0"/>
              <a:t>course - </a:t>
            </a:r>
            <a:r>
              <a:rPr lang="fr-FR" dirty="0" err="1" smtClean="0"/>
              <a:t>preventive</a:t>
            </a:r>
            <a:r>
              <a:rPr lang="fr-FR" dirty="0" smtClean="0"/>
              <a:t> </a:t>
            </a:r>
            <a:r>
              <a:rPr lang="fr-FR" dirty="0" err="1" smtClean="0"/>
              <a:t>assessment</a:t>
            </a:r>
            <a:r>
              <a:rPr lang="fr-FR" dirty="0" smtClean="0"/>
              <a:t> - final </a:t>
            </a:r>
            <a:r>
              <a:rPr lang="fr-FR" dirty="0" err="1" smtClean="0"/>
              <a:t>adjustments</a:t>
            </a:r>
            <a:r>
              <a:rPr lang="fr-FR" dirty="0" smtClean="0"/>
              <a:t> of the course to the reality of the participants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 err="1" smtClean="0"/>
              <a:t>During</a:t>
            </a:r>
            <a:r>
              <a:rPr lang="fr-FR" dirty="0" smtClean="0"/>
              <a:t> </a:t>
            </a:r>
            <a:r>
              <a:rPr lang="fr-FR" dirty="0"/>
              <a:t>the </a:t>
            </a:r>
            <a:r>
              <a:rPr lang="fr-FR" dirty="0" smtClean="0"/>
              <a:t>course - formative </a:t>
            </a:r>
            <a:r>
              <a:rPr lang="fr-FR" dirty="0" err="1" smtClean="0"/>
              <a:t>assessment</a:t>
            </a:r>
            <a:r>
              <a:rPr lang="fr-FR" dirty="0" smtClean="0"/>
              <a:t> - pilot in real time if </a:t>
            </a:r>
            <a:r>
              <a:rPr lang="fr-FR" dirty="0" err="1" smtClean="0"/>
              <a:t>learning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taking</a:t>
            </a:r>
            <a:r>
              <a:rPr lang="fr-FR" dirty="0" smtClean="0"/>
              <a:t> place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 smtClean="0"/>
              <a:t>At the end of the course - </a:t>
            </a:r>
            <a:r>
              <a:rPr lang="fr-FR" dirty="0" err="1" smtClean="0"/>
              <a:t>summative</a:t>
            </a:r>
            <a:r>
              <a:rPr lang="fr-FR" dirty="0" smtClean="0"/>
              <a:t> </a:t>
            </a:r>
            <a:r>
              <a:rPr lang="fr-FR" dirty="0" err="1" smtClean="0"/>
              <a:t>assessment</a:t>
            </a:r>
            <a:r>
              <a:rPr lang="fr-FR" dirty="0" smtClean="0"/>
              <a:t> - </a:t>
            </a:r>
            <a:r>
              <a:rPr lang="fr-FR" dirty="0" err="1" smtClean="0"/>
              <a:t>measure</a:t>
            </a:r>
            <a:r>
              <a:rPr lang="fr-FR" dirty="0" smtClean="0"/>
              <a:t> and </a:t>
            </a:r>
            <a:r>
              <a:rPr lang="fr-FR" dirty="0" err="1" smtClean="0"/>
              <a:t>evaluate</a:t>
            </a:r>
            <a:r>
              <a:rPr lang="fr-FR" dirty="0" smtClean="0"/>
              <a:t> the </a:t>
            </a:r>
            <a:r>
              <a:rPr lang="fr-FR" dirty="0" err="1" smtClean="0"/>
              <a:t>knowledge</a:t>
            </a:r>
            <a:r>
              <a:rPr lang="fr-FR" dirty="0" smtClean="0"/>
              <a:t> and </a:t>
            </a:r>
            <a:r>
              <a:rPr lang="fr-FR" dirty="0" err="1" smtClean="0"/>
              <a:t>skills</a:t>
            </a:r>
            <a:r>
              <a:rPr lang="fr-FR" dirty="0" smtClean="0"/>
              <a:t> </a:t>
            </a:r>
            <a:r>
              <a:rPr lang="fr-FR" dirty="0" err="1" smtClean="0"/>
              <a:t>acquired</a:t>
            </a:r>
            <a:endParaRPr lang="fr-FR" dirty="0" smtClean="0"/>
          </a:p>
          <a:p>
            <a:pPr marL="514350" indent="-514350">
              <a:buFont typeface="+mj-lt"/>
              <a:buAutoNum type="arabicPeriod"/>
            </a:pPr>
            <a:r>
              <a:rPr lang="fr-FR" dirty="0" smtClean="0"/>
              <a:t>Right at the end of the course and long time </a:t>
            </a:r>
            <a:r>
              <a:rPr lang="fr-FR" dirty="0" err="1" smtClean="0"/>
              <a:t>after</a:t>
            </a:r>
            <a:r>
              <a:rPr lang="fr-FR" dirty="0" smtClean="0"/>
              <a:t> the course - </a:t>
            </a:r>
            <a:r>
              <a:rPr lang="fr-FR" dirty="0" err="1" smtClean="0"/>
              <a:t>strategic</a:t>
            </a:r>
            <a:r>
              <a:rPr lang="fr-FR" dirty="0" smtClean="0"/>
              <a:t> </a:t>
            </a:r>
            <a:r>
              <a:rPr lang="fr-FR" dirty="0" err="1" smtClean="0"/>
              <a:t>evaluation</a:t>
            </a:r>
            <a:r>
              <a:rPr lang="fr-FR" dirty="0" smtClean="0"/>
              <a:t> - </a:t>
            </a:r>
            <a:r>
              <a:rPr lang="fr-FR" dirty="0" err="1" smtClean="0"/>
              <a:t>measure</a:t>
            </a:r>
            <a:r>
              <a:rPr lang="fr-FR" dirty="0" smtClean="0"/>
              <a:t> the </a:t>
            </a:r>
            <a:r>
              <a:rPr lang="fr-FR" dirty="0" err="1" smtClean="0"/>
              <a:t>adequacy</a:t>
            </a:r>
            <a:r>
              <a:rPr lang="fr-FR" dirty="0" smtClean="0"/>
              <a:t>, </a:t>
            </a:r>
            <a:r>
              <a:rPr lang="fr-FR" dirty="0" err="1" smtClean="0"/>
              <a:t>quality</a:t>
            </a:r>
            <a:r>
              <a:rPr lang="fr-FR" dirty="0" smtClean="0"/>
              <a:t> and impact of the course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140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Dealing with (bad) feedback</a:t>
            </a:r>
            <a:endParaRPr lang="en-GB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Trainees feedback should be considered along other forms of quality evidence:</a:t>
            </a:r>
          </a:p>
          <a:p>
            <a:pPr lvl="1"/>
            <a:r>
              <a:rPr lang="en-GB" dirty="0" smtClean="0"/>
              <a:t>Review what they have effectively learned (in exams)</a:t>
            </a:r>
          </a:p>
          <a:p>
            <a:pPr lvl="1"/>
            <a:r>
              <a:rPr lang="en-GB" dirty="0" smtClean="0"/>
              <a:t>Consider your own experience of teaching</a:t>
            </a:r>
          </a:p>
          <a:p>
            <a:pPr lvl="1"/>
            <a:r>
              <a:rPr lang="en-GB" dirty="0" smtClean="0"/>
              <a:t>Discuss with colleagues and friends</a:t>
            </a:r>
          </a:p>
          <a:p>
            <a:pPr lvl="1"/>
            <a:r>
              <a:rPr lang="en-GB" dirty="0" smtClean="0"/>
              <a:t>Look at the feedback from past sessions of the same course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830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Dealing with (bad) feedback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Breath deeply </a:t>
            </a:r>
          </a:p>
          <a:p>
            <a:r>
              <a:rPr lang="en-GB" dirty="0" smtClean="0"/>
              <a:t>Look at the response rates</a:t>
            </a:r>
          </a:p>
          <a:p>
            <a:r>
              <a:rPr lang="en-GB" dirty="0" smtClean="0"/>
              <a:t>Look at the counter examples (contradictions)</a:t>
            </a:r>
          </a:p>
          <a:p>
            <a:r>
              <a:rPr lang="en-GB" dirty="0" smtClean="0"/>
              <a:t>Look at the repetitive patterns (</a:t>
            </a:r>
            <a:r>
              <a:rPr lang="en-GB" dirty="0"/>
              <a:t>not at only one single answer</a:t>
            </a:r>
            <a:r>
              <a:rPr lang="en-GB" dirty="0" smtClean="0"/>
              <a:t>)</a:t>
            </a:r>
          </a:p>
          <a:p>
            <a:r>
              <a:rPr lang="en-GB" dirty="0" smtClean="0"/>
              <a:t>Humans focus more on negative feedback than on positive (you are not alone)</a:t>
            </a:r>
          </a:p>
          <a:p>
            <a:r>
              <a:rPr lang="en-GB" dirty="0" smtClean="0"/>
              <a:t>Try to see the point in the criticism, learn from it</a:t>
            </a:r>
          </a:p>
          <a:p>
            <a:r>
              <a:rPr lang="en-GB" dirty="0" smtClean="0"/>
              <a:t>Don’t take it personally (easier said than done). Try to focus on what they say about what you do (not who you are)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94153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 dirty="0" smtClean="0"/>
              <a:t>Activity (individual): Give us your feedback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Our teaching</a:t>
            </a:r>
          </a:p>
          <a:p>
            <a:r>
              <a:rPr lang="en-GB" dirty="0" smtClean="0"/>
              <a:t>Our course</a:t>
            </a:r>
          </a:p>
        </p:txBody>
      </p:sp>
    </p:spTree>
    <p:extLst>
      <p:ext uri="{BB962C8B-B14F-4D97-AF65-F5344CB8AC3E}">
        <p14:creationId xmlns:p14="http://schemas.microsoft.com/office/powerpoint/2010/main" val="75095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 dirty="0" smtClean="0"/>
              <a:t>Activity (individual): reflective thinking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Let us know:</a:t>
            </a:r>
          </a:p>
          <a:p>
            <a:r>
              <a:rPr lang="en-GB" dirty="0" smtClean="0"/>
              <a:t>Your own learning experience – Self-assessment</a:t>
            </a:r>
          </a:p>
        </p:txBody>
      </p:sp>
    </p:spTree>
    <p:extLst>
      <p:ext uri="{BB962C8B-B14F-4D97-AF65-F5344CB8AC3E}">
        <p14:creationId xmlns:p14="http://schemas.microsoft.com/office/powerpoint/2010/main" val="61497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 err="1" smtClean="0"/>
              <a:t>What</a:t>
            </a:r>
            <a:r>
              <a:rPr lang="fr-FR" b="1" dirty="0" smtClean="0"/>
              <a:t> - </a:t>
            </a:r>
            <a:r>
              <a:rPr lang="fr-FR" b="1" dirty="0" err="1" smtClean="0"/>
              <a:t>Using</a:t>
            </a:r>
            <a:r>
              <a:rPr lang="fr-FR" b="1" dirty="0" smtClean="0"/>
              <a:t> </a:t>
            </a:r>
            <a:r>
              <a:rPr lang="fr-FR" b="1" dirty="0"/>
              <a:t>Concept </a:t>
            </a:r>
            <a:r>
              <a:rPr lang="fr-FR" b="1" dirty="0" err="1"/>
              <a:t>Maps</a:t>
            </a:r>
            <a:r>
              <a:rPr lang="fr-FR" b="1" dirty="0"/>
              <a:t> to </a:t>
            </a:r>
            <a:r>
              <a:rPr lang="fr-FR" b="1" dirty="0" err="1"/>
              <a:t>develop</a:t>
            </a:r>
            <a:r>
              <a:rPr lang="fr-FR" b="1" dirty="0"/>
              <a:t> courses and </a:t>
            </a:r>
            <a:r>
              <a:rPr lang="fr-FR" b="1" dirty="0" smtClean="0"/>
              <a:t>sessions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3657600"/>
            <a:ext cx="10515600" cy="2519363"/>
          </a:xfrm>
        </p:spPr>
        <p:txBody>
          <a:bodyPr/>
          <a:lstStyle/>
          <a:p>
            <a:r>
              <a:rPr lang="fr-FR" b="1" dirty="0"/>
              <a:t>Learning objective</a:t>
            </a:r>
            <a:r>
              <a:rPr lang="fr-FR" dirty="0"/>
              <a:t>: </a:t>
            </a:r>
            <a:r>
              <a:rPr lang="fr-FR" dirty="0" err="1"/>
              <a:t>Develop</a:t>
            </a:r>
            <a:r>
              <a:rPr lang="fr-FR" dirty="0"/>
              <a:t> an </a:t>
            </a:r>
            <a:r>
              <a:rPr lang="fr-FR" dirty="0" err="1"/>
              <a:t>understanding</a:t>
            </a:r>
            <a:r>
              <a:rPr lang="fr-FR" dirty="0"/>
              <a:t> of concept </a:t>
            </a:r>
            <a:r>
              <a:rPr lang="fr-FR" dirty="0" err="1"/>
              <a:t>maps</a:t>
            </a:r>
            <a:r>
              <a:rPr lang="fr-FR" dirty="0"/>
              <a:t>, </a:t>
            </a:r>
            <a:r>
              <a:rPr lang="fr-FR" dirty="0" err="1"/>
              <a:t>apply</a:t>
            </a:r>
            <a:r>
              <a:rPr lang="fr-FR" dirty="0"/>
              <a:t> concept </a:t>
            </a:r>
            <a:r>
              <a:rPr lang="fr-FR" dirty="0" err="1"/>
              <a:t>maps</a:t>
            </a:r>
            <a:r>
              <a:rPr lang="fr-FR" dirty="0"/>
              <a:t> to the </a:t>
            </a:r>
            <a:r>
              <a:rPr lang="fr-FR" dirty="0" err="1"/>
              <a:t>development</a:t>
            </a:r>
            <a:r>
              <a:rPr lang="fr-FR" dirty="0"/>
              <a:t> of courses and course </a:t>
            </a:r>
            <a:r>
              <a:rPr lang="fr-FR" dirty="0" smtClean="0"/>
              <a:t>sessions</a:t>
            </a:r>
            <a:br>
              <a:rPr lang="fr-FR" dirty="0" smtClean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01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Concept Maps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GB" dirty="0" smtClean="0"/>
              <a:t>Concept maps are graphical tools for organizing and representing knowledge (Novak and </a:t>
            </a:r>
            <a:r>
              <a:rPr lang="en-GB" dirty="0" err="1" smtClean="0"/>
              <a:t>Cañas</a:t>
            </a:r>
            <a:r>
              <a:rPr lang="en-GB" dirty="0" smtClean="0"/>
              <a:t>, 2008, "Theory underlying concept maps and how to construct them").</a:t>
            </a:r>
          </a:p>
          <a:p>
            <a:endParaRPr lang="en-GB" dirty="0" smtClean="0"/>
          </a:p>
          <a:p>
            <a:r>
              <a:rPr lang="en-GB" dirty="0" smtClean="0"/>
              <a:t>Nodes = concepts, knowledge</a:t>
            </a:r>
          </a:p>
          <a:p>
            <a:r>
              <a:rPr lang="en-GB" dirty="0" smtClean="0"/>
              <a:t>Edges = relationships between nodes</a:t>
            </a:r>
          </a:p>
          <a:p>
            <a:endParaRPr lang="en-GB" dirty="0" smtClean="0"/>
          </a:p>
          <a:p>
            <a:r>
              <a:rPr lang="en-GB" dirty="0" smtClean="0"/>
              <a:t>For students and teachers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681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</a:t>
            </a:r>
            <a:r>
              <a:rPr lang="fr-FR" dirty="0" err="1" smtClean="0"/>
              <a:t>map</a:t>
            </a:r>
            <a:r>
              <a:rPr lang="fr-FR" dirty="0" smtClean="0"/>
              <a:t> – FAIR </a:t>
            </a:r>
            <a:r>
              <a:rPr lang="fr-FR" dirty="0" err="1" smtClean="0"/>
              <a:t>principles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5625"/>
            <a:ext cx="6950075" cy="4351338"/>
          </a:xfrm>
        </p:spPr>
      </p:pic>
      <p:sp>
        <p:nvSpPr>
          <p:cNvPr id="5" name="Rectangle 4"/>
          <p:cNvSpPr/>
          <p:nvPr/>
        </p:nvSpPr>
        <p:spPr>
          <a:xfrm>
            <a:off x="1996751" y="1690688"/>
            <a:ext cx="3247053" cy="4654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638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</a:t>
            </a:r>
            <a:r>
              <a:rPr lang="fr-FR" dirty="0" err="1" smtClean="0"/>
              <a:t>map</a:t>
            </a:r>
            <a:r>
              <a:rPr lang="fr-FR" dirty="0" smtClean="0"/>
              <a:t> – FAIR </a:t>
            </a:r>
            <a:r>
              <a:rPr lang="fr-FR" dirty="0" err="1" smtClean="0"/>
              <a:t>principles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5625"/>
            <a:ext cx="6950075" cy="4351338"/>
          </a:xfrm>
        </p:spPr>
      </p:pic>
    </p:spTree>
    <p:extLst>
      <p:ext uri="{BB962C8B-B14F-4D97-AF65-F5344CB8AC3E}">
        <p14:creationId xmlns:p14="http://schemas.microsoft.com/office/powerpoint/2010/main" val="23430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12994</TotalTime>
  <Words>2345</Words>
  <Application>Microsoft Office PowerPoint</Application>
  <PresentationFormat>Widescreen</PresentationFormat>
  <Paragraphs>329</Paragraphs>
  <Slides>55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Arial</vt:lpstr>
      <vt:lpstr>Calibri</vt:lpstr>
      <vt:lpstr>Calibri Light</vt:lpstr>
      <vt:lpstr>Corbel</vt:lpstr>
      <vt:lpstr>Noto Serif</vt:lpstr>
      <vt:lpstr>Roboto</vt:lpstr>
      <vt:lpstr>Thème Office</vt:lpstr>
      <vt:lpstr>Session, course, and materials design</vt:lpstr>
      <vt:lpstr>Train the trainer </vt:lpstr>
      <vt:lpstr>Train the trainer </vt:lpstr>
      <vt:lpstr>Training requirements</vt:lpstr>
      <vt:lpstr>Session Plan</vt:lpstr>
      <vt:lpstr>What - Using Concept Maps to develop courses and sessions</vt:lpstr>
      <vt:lpstr>Concept Maps</vt:lpstr>
      <vt:lpstr>Concept map – FAIR principles</vt:lpstr>
      <vt:lpstr>Concept map – FAIR principles</vt:lpstr>
      <vt:lpstr>Concept map – FAIR principles</vt:lpstr>
      <vt:lpstr>PowerPoint Presentation</vt:lpstr>
      <vt:lpstr>PowerPoint Presentation</vt:lpstr>
      <vt:lpstr>Activity (individual): Building up step by step the design of a very short lesson (3’ session)</vt:lpstr>
      <vt:lpstr>Training session - design and plan</vt:lpstr>
      <vt:lpstr>Training session - design and plan</vt:lpstr>
      <vt:lpstr>Activity (individual): Defining the content and resources of a 3’ session</vt:lpstr>
      <vt:lpstr>Activity (group): Recording the 3’ session</vt:lpstr>
      <vt:lpstr>Example: Plan for a 1h15 session</vt:lpstr>
      <vt:lpstr>From session to course – defining the aim</vt:lpstr>
      <vt:lpstr>From learning outcomes to a course outline</vt:lpstr>
      <vt:lpstr>Activity (group) - Challenge</vt:lpstr>
      <vt:lpstr>Training materials: sharing and making re-use possible</vt:lpstr>
      <vt:lpstr>FAIR principles</vt:lpstr>
      <vt:lpstr>FAIR principles – in the training context</vt:lpstr>
      <vt:lpstr>Training materials repositories and resources</vt:lpstr>
      <vt:lpstr>Reproducibility of compute environments</vt:lpstr>
      <vt:lpstr>Training rooms for bioinformatics</vt:lpstr>
      <vt:lpstr>Wrapping up</vt:lpstr>
      <vt:lpstr>Wrapping up</vt:lpstr>
      <vt:lpstr>Train the trainer </vt:lpstr>
      <vt:lpstr>Session Plan</vt:lpstr>
      <vt:lpstr>Assessment </vt:lpstr>
      <vt:lpstr>Practice makes perfect</vt:lpstr>
      <vt:lpstr>Feedback</vt:lpstr>
      <vt:lpstr>Activity (individual) - Challenge 1: what kind of feedback/assessment do you know as a learner or use as a trainer?</vt:lpstr>
      <vt:lpstr>Pre-course assessment - Diagnostic questionnaires</vt:lpstr>
      <vt:lpstr>Pre-course assessment - Diagnostic questionnaires</vt:lpstr>
      <vt:lpstr>Feedback to learners</vt:lpstr>
      <vt:lpstr>Summative x Formative assessment</vt:lpstr>
      <vt:lpstr>Summative x Formative assessment</vt:lpstr>
      <vt:lpstr>Formative assessment</vt:lpstr>
      <vt:lpstr>Self-assessment, self-confidence and usage independence</vt:lpstr>
      <vt:lpstr>Instant feedback</vt:lpstr>
      <vt:lpstr>Instant feedback - benefits worth noticing</vt:lpstr>
      <vt:lpstr>Feedback</vt:lpstr>
      <vt:lpstr>Activity (individual) - Post-course feedback - organisation</vt:lpstr>
      <vt:lpstr>Post-course feedback - organisation</vt:lpstr>
      <vt:lpstr>Post-course feedback – course content</vt:lpstr>
      <vt:lpstr>Post-course feedback – appreciation</vt:lpstr>
      <vt:lpstr>Long term post-course feedback – impact </vt:lpstr>
      <vt:lpstr>Summary- When and why to assess</vt:lpstr>
      <vt:lpstr>Dealing with (bad) feedback</vt:lpstr>
      <vt:lpstr>Dealing with (bad) feedback</vt:lpstr>
      <vt:lpstr>Activity (individual): Give us your feedback</vt:lpstr>
      <vt:lpstr>Activity (individual): reflective thinking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the trainer</dc:title>
  <dc:creator>Patricia Palagi</dc:creator>
  <cp:lastModifiedBy>Jessica Lindvall</cp:lastModifiedBy>
  <cp:revision>121</cp:revision>
  <dcterms:created xsi:type="dcterms:W3CDTF">2018-01-24T12:56:38Z</dcterms:created>
  <dcterms:modified xsi:type="dcterms:W3CDTF">2019-05-16T11:58:24Z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